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8288000" cy="10287000"/>
  <p:notesSz cx="6858000" cy="9144000"/>
  <p:embeddedFontLst>
    <p:embeddedFont>
      <p:font typeface="Helvetica World Bold" panose="020B0604020202020204" charset="-128"/>
      <p:regular r:id="rId31"/>
    </p:embeddedFont>
    <p:embeddedFont>
      <p:font typeface="Cambria" panose="02040503050406030204" pitchFamily="18" charset="0"/>
      <p:regular r:id="rId32"/>
      <p:bold r:id="rId33"/>
      <p:italic r:id="rId34"/>
      <p:boldItalic r:id="rId35"/>
    </p:embeddedFont>
    <p:embeddedFont>
      <p:font typeface="Cambria Bold" panose="02040803050406030204" pitchFamily="18" charset="0"/>
      <p:regular r:id="rId36"/>
      <p:bold r:id="rId37"/>
    </p:embeddedFont>
    <p:embeddedFont>
      <p:font typeface="Canva Sans" panose="020B0604020202020204" charset="0"/>
      <p:regular r:id="rId38"/>
    </p:embeddedFont>
    <p:embeddedFont>
      <p:font typeface="Canva Sans Bold" panose="020B0604020202020204" charset="0"/>
      <p:regular r:id="rId39"/>
    </p:embeddedFont>
    <p:embeddedFont>
      <p:font typeface="RoxboroughCF" panose="020B0604020202020204" charset="0"/>
      <p:regular r:id="rId40"/>
    </p:embeddedFont>
    <p:embeddedFont>
      <p:font typeface="RoxboroughCF Bold"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sv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sv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sv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sv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7.jpe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sv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sv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88578" y="1998568"/>
            <a:ext cx="14310845" cy="2845439"/>
          </a:xfrm>
          <a:prstGeom prst="rect">
            <a:avLst/>
          </a:prstGeom>
        </p:spPr>
        <p:txBody>
          <a:bodyPr lIns="0" tIns="0" rIns="0" bIns="0" rtlCol="0" anchor="t">
            <a:spAutoFit/>
          </a:bodyPr>
          <a:lstStyle/>
          <a:p>
            <a:pPr algn="ctr">
              <a:lnSpc>
                <a:spcPts val="7699"/>
              </a:lnSpc>
            </a:pPr>
            <a:r>
              <a:rPr lang="en-US" sz="4399" b="1">
                <a:solidFill>
                  <a:srgbClr val="45474B"/>
                </a:solidFill>
                <a:latin typeface="RoxboroughCF Bold"/>
                <a:ea typeface="RoxboroughCF Bold"/>
                <a:cs typeface="RoxboroughCF Bold"/>
                <a:sym typeface="RoxboroughCF Bold"/>
              </a:rPr>
              <a:t>PERSONALIZED ACADEMIC INTERVENTIONS</a:t>
            </a:r>
          </a:p>
          <a:p>
            <a:pPr algn="ctr">
              <a:lnSpc>
                <a:spcPts val="7699"/>
              </a:lnSpc>
            </a:pPr>
            <a:r>
              <a:rPr lang="en-US" sz="4399" b="1">
                <a:solidFill>
                  <a:srgbClr val="45474B"/>
                </a:solidFill>
                <a:latin typeface="RoxboroughCF Bold"/>
                <a:ea typeface="RoxboroughCF Bold"/>
                <a:cs typeface="RoxboroughCF Bold"/>
                <a:sym typeface="RoxboroughCF Bold"/>
              </a:rPr>
              <a:t>USING ADAPTIVE AND EXPLAINABLE AI: MULTI-</a:t>
            </a:r>
          </a:p>
          <a:p>
            <a:pPr algn="ctr">
              <a:lnSpc>
                <a:spcPts val="7699"/>
              </a:lnSpc>
            </a:pPr>
            <a:r>
              <a:rPr lang="en-US" sz="4399" b="1">
                <a:solidFill>
                  <a:srgbClr val="45474B"/>
                </a:solidFill>
                <a:latin typeface="RoxboroughCF Bold"/>
                <a:ea typeface="RoxboroughCF Bold"/>
                <a:cs typeface="RoxboroughCF Bold"/>
                <a:sym typeface="RoxboroughCF Bold"/>
              </a:rPr>
              <a:t>MODAL LEARNING ANALYTICS FRAMEWORK</a:t>
            </a:r>
          </a:p>
        </p:txBody>
      </p:sp>
      <p:sp>
        <p:nvSpPr>
          <p:cNvPr id="3" name="Freeform 3"/>
          <p:cNvSpPr/>
          <p:nvPr/>
        </p:nvSpPr>
        <p:spPr>
          <a:xfrm flipV="1">
            <a:off x="-952218" y="7502553"/>
            <a:ext cx="5665818" cy="4114800"/>
          </a:xfrm>
          <a:custGeom>
            <a:avLst/>
            <a:gdLst/>
            <a:ahLst/>
            <a:cxnLst/>
            <a:rect l="l" t="t" r="r" b="b"/>
            <a:pathLst>
              <a:path w="5665818" h="4114800">
                <a:moveTo>
                  <a:pt x="0" y="4114800"/>
                </a:moveTo>
                <a:lnTo>
                  <a:pt x="5665818" y="4114800"/>
                </a:lnTo>
                <a:lnTo>
                  <a:pt x="5665818" y="0"/>
                </a:lnTo>
                <a:lnTo>
                  <a:pt x="0" y="0"/>
                </a:lnTo>
                <a:lnTo>
                  <a:pt x="0" y="4114800"/>
                </a:lnTo>
                <a:close/>
              </a:path>
            </a:pathLst>
          </a:custGeom>
          <a:blipFill>
            <a:blip>
              <a:extLst>
                <a:ext uri="{96DAC541-7B7A-43D3-8B79-37D633B846F1}">
                  <asvg:svgBlip xmlns:asvg="http://schemas.microsoft.com/office/drawing/2016/SVG/main" r:embed="rId2"/>
                </a:ext>
              </a:extLst>
            </a:blip>
            <a:stretch>
              <a:fillRect/>
            </a:stretch>
          </a:blipFill>
        </p:spPr>
      </p:sp>
      <p:sp>
        <p:nvSpPr>
          <p:cNvPr id="4" name="Freeform 4"/>
          <p:cNvSpPr/>
          <p:nvPr/>
        </p:nvSpPr>
        <p:spPr>
          <a:xfrm flipH="1">
            <a:off x="14512899" y="6336065"/>
            <a:ext cx="4507913" cy="4840712"/>
          </a:xfrm>
          <a:custGeom>
            <a:avLst/>
            <a:gdLst/>
            <a:ahLst/>
            <a:cxnLst/>
            <a:rect l="l" t="t" r="r" b="b"/>
            <a:pathLst>
              <a:path w="4507913" h="4840712">
                <a:moveTo>
                  <a:pt x="4507914" y="0"/>
                </a:moveTo>
                <a:lnTo>
                  <a:pt x="0" y="0"/>
                </a:lnTo>
                <a:lnTo>
                  <a:pt x="0" y="4840712"/>
                </a:lnTo>
                <a:lnTo>
                  <a:pt x="4507914" y="4840712"/>
                </a:lnTo>
                <a:lnTo>
                  <a:pt x="4507914" y="0"/>
                </a:lnTo>
                <a:close/>
              </a:path>
            </a:pathLst>
          </a:custGeom>
          <a:blipFill>
            <a:blip>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4068276" y="5225007"/>
            <a:ext cx="10151449" cy="590838"/>
          </a:xfrm>
          <a:prstGeom prst="rect">
            <a:avLst/>
          </a:prstGeom>
        </p:spPr>
        <p:txBody>
          <a:bodyPr lIns="0" tIns="0" rIns="0" bIns="0" rtlCol="0" anchor="t">
            <a:spAutoFit/>
          </a:bodyPr>
          <a:lstStyle/>
          <a:p>
            <a:pPr algn="ctr">
              <a:lnSpc>
                <a:spcPts val="4709"/>
              </a:lnSpc>
              <a:spcBef>
                <a:spcPct val="0"/>
              </a:spcBef>
            </a:pPr>
            <a:r>
              <a:rPr lang="en-US" sz="3363">
                <a:solidFill>
                  <a:srgbClr val="495E57"/>
                </a:solidFill>
                <a:latin typeface="Cambria"/>
                <a:ea typeface="Cambria"/>
                <a:cs typeface="Cambria"/>
                <a:sym typeface="Cambria"/>
              </a:rPr>
              <a:t>Final Year Project Proposal Presentation</a:t>
            </a:r>
          </a:p>
        </p:txBody>
      </p:sp>
      <p:sp>
        <p:nvSpPr>
          <p:cNvPr id="6" name="Freeform 6"/>
          <p:cNvSpPr/>
          <p:nvPr/>
        </p:nvSpPr>
        <p:spPr>
          <a:xfrm flipV="1">
            <a:off x="-952218" y="-874167"/>
            <a:ext cx="4507913" cy="4840712"/>
          </a:xfrm>
          <a:custGeom>
            <a:avLst/>
            <a:gdLst/>
            <a:ahLst/>
            <a:cxnLst/>
            <a:rect l="l" t="t" r="r" b="b"/>
            <a:pathLst>
              <a:path w="4507913" h="4840712">
                <a:moveTo>
                  <a:pt x="0" y="4840712"/>
                </a:moveTo>
                <a:lnTo>
                  <a:pt x="4507913" y="4840712"/>
                </a:lnTo>
                <a:lnTo>
                  <a:pt x="4507913" y="0"/>
                </a:lnTo>
                <a:lnTo>
                  <a:pt x="0" y="0"/>
                </a:lnTo>
                <a:lnTo>
                  <a:pt x="0" y="4840712"/>
                </a:lnTo>
                <a:close/>
              </a:path>
            </a:pathLst>
          </a:custGeom>
          <a:blipFill>
            <a:blip>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4637464" y="-1264421"/>
            <a:ext cx="5665818" cy="4114800"/>
          </a:xfrm>
          <a:custGeom>
            <a:avLst/>
            <a:gdLst/>
            <a:ahLst/>
            <a:cxnLst/>
            <a:rect l="l" t="t" r="r" b="b"/>
            <a:pathLst>
              <a:path w="5665818" h="4114800">
                <a:moveTo>
                  <a:pt x="5665817" y="0"/>
                </a:moveTo>
                <a:lnTo>
                  <a:pt x="0" y="0"/>
                </a:lnTo>
                <a:lnTo>
                  <a:pt x="0" y="4114800"/>
                </a:lnTo>
                <a:lnTo>
                  <a:pt x="5665817" y="4114800"/>
                </a:lnTo>
                <a:lnTo>
                  <a:pt x="5665817" y="0"/>
                </a:lnTo>
                <a:close/>
              </a:path>
            </a:pathLst>
          </a:custGeom>
          <a:blipFill>
            <a:blip>
              <a:extLst>
                <a:ext uri="{96DAC541-7B7A-43D3-8B79-37D633B846F1}">
                  <asvg:svgBlip xmlns:asvg="http://schemas.microsoft.com/office/drawing/2016/SVG/main" r:embed="rId2"/>
                </a:ext>
              </a:extLst>
            </a:blip>
            <a:stretch>
              <a:fillRect/>
            </a:stretch>
          </a:blipFill>
        </p:spPr>
      </p:sp>
      <p:sp>
        <p:nvSpPr>
          <p:cNvPr id="8" name="TextBox 8"/>
          <p:cNvSpPr txBox="1"/>
          <p:nvPr/>
        </p:nvSpPr>
        <p:spPr>
          <a:xfrm>
            <a:off x="17273205" y="9820578"/>
            <a:ext cx="197168" cy="365758"/>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1</a:t>
            </a:r>
          </a:p>
        </p:txBody>
      </p:sp>
      <p:grpSp>
        <p:nvGrpSpPr>
          <p:cNvPr id="9" name="Group 9"/>
          <p:cNvGrpSpPr>
            <a:grpSpLocks noChangeAspect="1"/>
          </p:cNvGrpSpPr>
          <p:nvPr/>
        </p:nvGrpSpPr>
        <p:grpSpPr>
          <a:xfrm>
            <a:off x="0" y="9559953"/>
            <a:ext cx="3771899" cy="727042"/>
            <a:chOff x="0" y="0"/>
            <a:chExt cx="5029198" cy="969390"/>
          </a:xfrm>
        </p:grpSpPr>
        <p:sp>
          <p:nvSpPr>
            <p:cNvPr id="10" name="Freeform 10"/>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4"/>
              <a:stretch>
                <a:fillRect t="-144" b="-144"/>
              </a:stretch>
            </a:blipFill>
          </p:spPr>
        </p:sp>
      </p:grpSp>
      <p:sp>
        <p:nvSpPr>
          <p:cNvPr id="11" name="TextBox 11"/>
          <p:cNvSpPr txBox="1"/>
          <p:nvPr/>
        </p:nvSpPr>
        <p:spPr>
          <a:xfrm>
            <a:off x="15550514" y="9853244"/>
            <a:ext cx="1216343" cy="276225"/>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9/11/2025</a:t>
            </a:r>
          </a:p>
        </p:txBody>
      </p:sp>
      <p:sp>
        <p:nvSpPr>
          <p:cNvPr id="12" name="TextBox 12"/>
          <p:cNvSpPr txBox="1"/>
          <p:nvPr/>
        </p:nvSpPr>
        <p:spPr>
          <a:xfrm>
            <a:off x="4173845" y="5909207"/>
            <a:ext cx="10151449" cy="531783"/>
          </a:xfrm>
          <a:prstGeom prst="rect">
            <a:avLst/>
          </a:prstGeom>
        </p:spPr>
        <p:txBody>
          <a:bodyPr lIns="0" tIns="0" rIns="0" bIns="0" rtlCol="0" anchor="t">
            <a:spAutoFit/>
          </a:bodyPr>
          <a:lstStyle/>
          <a:p>
            <a:pPr algn="ctr">
              <a:lnSpc>
                <a:spcPts val="4289"/>
              </a:lnSpc>
              <a:spcBef>
                <a:spcPct val="0"/>
              </a:spcBef>
            </a:pPr>
            <a:r>
              <a:rPr lang="en-US" sz="3063">
                <a:solidFill>
                  <a:srgbClr val="495E57"/>
                </a:solidFill>
                <a:latin typeface="Cambria"/>
                <a:ea typeface="Cambria"/>
                <a:cs typeface="Cambria"/>
                <a:sym typeface="Cambria"/>
              </a:rPr>
              <a:t>Project ID - 25-26J-172</a:t>
            </a:r>
          </a:p>
        </p:txBody>
      </p:sp>
      <p:grpSp>
        <p:nvGrpSpPr>
          <p:cNvPr id="13" name="Group 13"/>
          <p:cNvGrpSpPr/>
          <p:nvPr/>
        </p:nvGrpSpPr>
        <p:grpSpPr>
          <a:xfrm>
            <a:off x="380583" y="6936747"/>
            <a:ext cx="14505977" cy="2321553"/>
            <a:chOff x="0" y="0"/>
            <a:chExt cx="19341302" cy="3095404"/>
          </a:xfrm>
        </p:grpSpPr>
        <p:sp>
          <p:nvSpPr>
            <p:cNvPr id="14" name="TextBox 14"/>
            <p:cNvSpPr txBox="1"/>
            <p:nvPr/>
          </p:nvSpPr>
          <p:spPr>
            <a:xfrm>
              <a:off x="0" y="-66675"/>
              <a:ext cx="13535265" cy="686819"/>
            </a:xfrm>
            <a:prstGeom prst="rect">
              <a:avLst/>
            </a:prstGeom>
          </p:spPr>
          <p:txBody>
            <a:bodyPr lIns="0" tIns="0" rIns="0" bIns="0" rtlCol="0" anchor="t">
              <a:spAutoFit/>
            </a:bodyPr>
            <a:lstStyle/>
            <a:p>
              <a:pPr algn="ctr">
                <a:lnSpc>
                  <a:spcPts val="4289"/>
                </a:lnSpc>
                <a:spcBef>
                  <a:spcPct val="0"/>
                </a:spcBef>
              </a:pPr>
              <a:r>
                <a:rPr lang="en-US" sz="3063">
                  <a:solidFill>
                    <a:srgbClr val="495E57"/>
                  </a:solidFill>
                  <a:latin typeface="Cambria"/>
                  <a:ea typeface="Cambria"/>
                  <a:cs typeface="Cambria"/>
                  <a:sym typeface="Cambria"/>
                </a:rPr>
                <a:t>Team Members</a:t>
              </a:r>
            </a:p>
          </p:txBody>
        </p:sp>
        <p:sp>
          <p:nvSpPr>
            <p:cNvPr id="15" name="TextBox 15"/>
            <p:cNvSpPr txBox="1"/>
            <p:nvPr/>
          </p:nvSpPr>
          <p:spPr>
            <a:xfrm>
              <a:off x="5806037" y="693196"/>
              <a:ext cx="13535265" cy="535900"/>
            </a:xfrm>
            <a:prstGeom prst="rect">
              <a:avLst/>
            </a:prstGeom>
          </p:spPr>
          <p:txBody>
            <a:bodyPr lIns="0" tIns="0" rIns="0" bIns="0" rtlCol="0" anchor="t">
              <a:spAutoFit/>
            </a:bodyPr>
            <a:lstStyle/>
            <a:p>
              <a:pPr algn="l">
                <a:lnSpc>
                  <a:spcPts val="3309"/>
                </a:lnSpc>
                <a:spcBef>
                  <a:spcPct val="0"/>
                </a:spcBef>
              </a:pPr>
              <a:r>
                <a:rPr lang="en-US" sz="2363">
                  <a:solidFill>
                    <a:srgbClr val="495E57"/>
                  </a:solidFill>
                  <a:latin typeface="Cambria"/>
                  <a:ea typeface="Cambria"/>
                  <a:cs typeface="Cambria"/>
                  <a:sym typeface="Cambria"/>
                </a:rPr>
                <a:t>Ravisanka U V P - IT22354792 (Component 01)</a:t>
              </a:r>
            </a:p>
          </p:txBody>
        </p:sp>
        <p:sp>
          <p:nvSpPr>
            <p:cNvPr id="16" name="TextBox 16"/>
            <p:cNvSpPr txBox="1"/>
            <p:nvPr/>
          </p:nvSpPr>
          <p:spPr>
            <a:xfrm>
              <a:off x="5806037" y="1315299"/>
              <a:ext cx="13535265" cy="535900"/>
            </a:xfrm>
            <a:prstGeom prst="rect">
              <a:avLst/>
            </a:prstGeom>
          </p:spPr>
          <p:txBody>
            <a:bodyPr lIns="0" tIns="0" rIns="0" bIns="0" rtlCol="0" anchor="t">
              <a:spAutoFit/>
            </a:bodyPr>
            <a:lstStyle/>
            <a:p>
              <a:pPr algn="l">
                <a:lnSpc>
                  <a:spcPts val="3309"/>
                </a:lnSpc>
                <a:spcBef>
                  <a:spcPct val="0"/>
                </a:spcBef>
              </a:pPr>
              <a:r>
                <a:rPr lang="en-US" sz="2363">
                  <a:solidFill>
                    <a:srgbClr val="495E57"/>
                  </a:solidFill>
                  <a:latin typeface="Cambria"/>
                  <a:ea typeface="Cambria"/>
                  <a:cs typeface="Cambria"/>
                  <a:sym typeface="Cambria"/>
                </a:rPr>
                <a:t>Disanayaka S T   - IT22370228 (Component 02)</a:t>
              </a:r>
            </a:p>
          </p:txBody>
        </p:sp>
        <p:sp>
          <p:nvSpPr>
            <p:cNvPr id="17" name="TextBox 17"/>
            <p:cNvSpPr txBox="1"/>
            <p:nvPr/>
          </p:nvSpPr>
          <p:spPr>
            <a:xfrm>
              <a:off x="5806037" y="1937402"/>
              <a:ext cx="13535265" cy="535900"/>
            </a:xfrm>
            <a:prstGeom prst="rect">
              <a:avLst/>
            </a:prstGeom>
          </p:spPr>
          <p:txBody>
            <a:bodyPr lIns="0" tIns="0" rIns="0" bIns="0" rtlCol="0" anchor="t">
              <a:spAutoFit/>
            </a:bodyPr>
            <a:lstStyle/>
            <a:p>
              <a:pPr algn="l">
                <a:lnSpc>
                  <a:spcPts val="3309"/>
                </a:lnSpc>
                <a:spcBef>
                  <a:spcPct val="0"/>
                </a:spcBef>
              </a:pPr>
              <a:r>
                <a:rPr lang="en-US" sz="2363">
                  <a:solidFill>
                    <a:srgbClr val="495E57"/>
                  </a:solidFill>
                  <a:latin typeface="Cambria"/>
                  <a:ea typeface="Cambria"/>
                  <a:cs typeface="Cambria"/>
                  <a:sym typeface="Cambria"/>
                </a:rPr>
                <a:t>Nimanji D.L.K      - IT22365750 (Component 03)</a:t>
              </a:r>
            </a:p>
          </p:txBody>
        </p:sp>
        <p:sp>
          <p:nvSpPr>
            <p:cNvPr id="18" name="TextBox 18"/>
            <p:cNvSpPr txBox="1"/>
            <p:nvPr/>
          </p:nvSpPr>
          <p:spPr>
            <a:xfrm>
              <a:off x="5767937" y="2559505"/>
              <a:ext cx="13535265" cy="535900"/>
            </a:xfrm>
            <a:prstGeom prst="rect">
              <a:avLst/>
            </a:prstGeom>
          </p:spPr>
          <p:txBody>
            <a:bodyPr lIns="0" tIns="0" rIns="0" bIns="0" rtlCol="0" anchor="t">
              <a:spAutoFit/>
            </a:bodyPr>
            <a:lstStyle/>
            <a:p>
              <a:pPr algn="l">
                <a:lnSpc>
                  <a:spcPts val="3309"/>
                </a:lnSpc>
                <a:spcBef>
                  <a:spcPct val="0"/>
                </a:spcBef>
              </a:pPr>
              <a:r>
                <a:rPr lang="en-US" sz="2363">
                  <a:solidFill>
                    <a:srgbClr val="495E57"/>
                  </a:solidFill>
                  <a:latin typeface="Cambria"/>
                  <a:ea typeface="Cambria"/>
                  <a:cs typeface="Cambria"/>
                  <a:sym typeface="Cambria"/>
                </a:rPr>
                <a:t>Perera I A T D      - IT22902702 (Component 04)</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15365"/>
            <a:ext cx="18288000" cy="272415"/>
            <a:chOff x="0" y="0"/>
            <a:chExt cx="24384000" cy="363220"/>
          </a:xfrm>
        </p:grpSpPr>
        <p:sp>
          <p:nvSpPr>
            <p:cNvPr id="3" name="Freeform 3"/>
            <p:cNvSpPr/>
            <p:nvPr/>
          </p:nvSpPr>
          <p:spPr>
            <a:xfrm>
              <a:off x="0" y="0"/>
              <a:ext cx="24384000" cy="362204"/>
            </a:xfrm>
            <a:custGeom>
              <a:avLst/>
              <a:gdLst/>
              <a:ahLst/>
              <a:cxnLst/>
              <a:rect l="l" t="t" r="r" b="b"/>
              <a:pathLst>
                <a:path w="24384000" h="362204">
                  <a:moveTo>
                    <a:pt x="9606534" y="0"/>
                  </a:moveTo>
                  <a:lnTo>
                    <a:pt x="0" y="362204"/>
                  </a:lnTo>
                  <a:lnTo>
                    <a:pt x="24384000" y="362204"/>
                  </a:lnTo>
                  <a:lnTo>
                    <a:pt x="9606534" y="0"/>
                  </a:lnTo>
                  <a:close/>
                </a:path>
              </a:pathLst>
            </a:custGeom>
            <a:solidFill>
              <a:srgbClr val="FFFFFF">
                <a:alpha val="3922"/>
              </a:srgbClr>
            </a:solidFill>
          </p:spPr>
        </p:sp>
      </p:grpSp>
      <p:grpSp>
        <p:nvGrpSpPr>
          <p:cNvPr id="4" name="Group 4"/>
          <p:cNvGrpSpPr/>
          <p:nvPr/>
        </p:nvGrpSpPr>
        <p:grpSpPr>
          <a:xfrm>
            <a:off x="0" y="9559953"/>
            <a:ext cx="16766856" cy="727042"/>
            <a:chOff x="0" y="0"/>
            <a:chExt cx="22355808" cy="969390"/>
          </a:xfrm>
        </p:grpSpPr>
        <p:grpSp>
          <p:nvGrpSpPr>
            <p:cNvPr id="5" name="Group 5"/>
            <p:cNvGrpSpPr>
              <a:grpSpLocks noChangeAspect="1"/>
            </p:cNvGrpSpPr>
            <p:nvPr/>
          </p:nvGrpSpPr>
          <p:grpSpPr>
            <a:xfrm>
              <a:off x="0" y="0"/>
              <a:ext cx="5029198" cy="969390"/>
              <a:chOff x="0" y="0"/>
              <a:chExt cx="5029198" cy="969390"/>
            </a:xfrm>
          </p:grpSpPr>
          <p:sp>
            <p:nvSpPr>
              <p:cNvPr id="6" name="Freeform 6"/>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sp>
          <p:nvSpPr>
            <p:cNvPr id="7" name="TextBox 7"/>
            <p:cNvSpPr txBox="1"/>
            <p:nvPr/>
          </p:nvSpPr>
          <p:spPr>
            <a:xfrm>
              <a:off x="5423152" y="299605"/>
              <a:ext cx="3214370" cy="565150"/>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IT22354792	</a:t>
              </a:r>
              <a:r>
                <a:rPr lang="en-US" sz="2700" spc="-15">
                  <a:solidFill>
                    <a:srgbClr val="000000"/>
                  </a:solidFill>
                  <a:latin typeface="Cambria"/>
                  <a:ea typeface="Cambria"/>
                  <a:cs typeface="Cambria"/>
                  <a:sym typeface="Cambria"/>
                </a:rPr>
                <a:t>|</a:t>
              </a:r>
            </a:p>
          </p:txBody>
        </p:sp>
        <p:sp>
          <p:nvSpPr>
            <p:cNvPr id="8" name="TextBox 8"/>
            <p:cNvSpPr txBox="1"/>
            <p:nvPr/>
          </p:nvSpPr>
          <p:spPr>
            <a:xfrm>
              <a:off x="8890700" y="299605"/>
              <a:ext cx="4504690" cy="565150"/>
            </a:xfrm>
            <a:prstGeom prst="rect">
              <a:avLst/>
            </a:prstGeom>
          </p:spPr>
          <p:txBody>
            <a:bodyPr lIns="0" tIns="0" rIns="0" bIns="0" rtlCol="0" anchor="t">
              <a:spAutoFit/>
            </a:bodyPr>
            <a:lstStyle/>
            <a:p>
              <a:pPr algn="l">
                <a:lnSpc>
                  <a:spcPts val="3240"/>
                </a:lnSpc>
              </a:pPr>
              <a:r>
                <a:rPr lang="en-US" sz="2700">
                  <a:solidFill>
                    <a:srgbClr val="000000"/>
                  </a:solidFill>
                  <a:latin typeface="Cambria"/>
                  <a:ea typeface="Cambria"/>
                  <a:cs typeface="Cambria"/>
                  <a:sym typeface="Cambria"/>
                </a:rPr>
                <a:t>Ravisanka U V P</a:t>
              </a:r>
            </a:p>
          </p:txBody>
        </p:sp>
        <p:sp>
          <p:nvSpPr>
            <p:cNvPr id="9" name="TextBox 9"/>
            <p:cNvSpPr txBox="1"/>
            <p:nvPr/>
          </p:nvSpPr>
          <p:spPr>
            <a:xfrm>
              <a:off x="13650976" y="299605"/>
              <a:ext cx="3002280" cy="565150"/>
            </a:xfrm>
            <a:prstGeom prst="rect">
              <a:avLst/>
            </a:prstGeom>
          </p:spPr>
          <p:txBody>
            <a:bodyPr lIns="0" tIns="0" rIns="0" bIns="0" rtlCol="0" anchor="t">
              <a:spAutoFit/>
            </a:bodyPr>
            <a:lstStyle/>
            <a:p>
              <a:pPr algn="l">
                <a:lnSpc>
                  <a:spcPts val="3240"/>
                </a:lnSpc>
              </a:pPr>
              <a:r>
                <a:rPr lang="en-US" sz="2700" spc="-15">
                  <a:solidFill>
                    <a:srgbClr val="000000"/>
                  </a:solidFill>
                  <a:latin typeface="Cambria"/>
                  <a:ea typeface="Cambria"/>
                  <a:cs typeface="Cambria"/>
                  <a:sym typeface="Cambria"/>
                </a:rPr>
                <a:t>25-26J-172</a:t>
              </a:r>
            </a:p>
          </p:txBody>
        </p:sp>
        <p:sp>
          <p:nvSpPr>
            <p:cNvPr id="10" name="TextBox 10"/>
            <p:cNvSpPr txBox="1"/>
            <p:nvPr/>
          </p:nvSpPr>
          <p:spPr>
            <a:xfrm>
              <a:off x="20734018" y="399250"/>
              <a:ext cx="1621790" cy="365125"/>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9/11/2025</a:t>
              </a:r>
            </a:p>
          </p:txBody>
        </p:sp>
      </p:grpSp>
      <p:grpSp>
        <p:nvGrpSpPr>
          <p:cNvPr id="11" name="Group 11"/>
          <p:cNvGrpSpPr/>
          <p:nvPr/>
        </p:nvGrpSpPr>
        <p:grpSpPr>
          <a:xfrm>
            <a:off x="0" y="0"/>
            <a:ext cx="17896286" cy="2633447"/>
            <a:chOff x="0" y="0"/>
            <a:chExt cx="23861715" cy="3511262"/>
          </a:xfrm>
        </p:grpSpPr>
        <p:sp>
          <p:nvSpPr>
            <p:cNvPr id="12" name="Freeform 12"/>
            <p:cNvSpPr/>
            <p:nvPr/>
          </p:nvSpPr>
          <p:spPr>
            <a:xfrm flipV="1">
              <a:off x="0" y="0"/>
              <a:ext cx="3269863" cy="3511262"/>
            </a:xfrm>
            <a:custGeom>
              <a:avLst/>
              <a:gdLst/>
              <a:ahLst/>
              <a:cxnLst/>
              <a:rect l="l" t="t" r="r" b="b"/>
              <a:pathLst>
                <a:path w="3269863" h="3511262">
                  <a:moveTo>
                    <a:pt x="0" y="3511262"/>
                  </a:moveTo>
                  <a:lnTo>
                    <a:pt x="3269863" y="3511262"/>
                  </a:lnTo>
                  <a:lnTo>
                    <a:pt x="3269863" y="0"/>
                  </a:lnTo>
                  <a:lnTo>
                    <a:pt x="0" y="0"/>
                  </a:lnTo>
                  <a:lnTo>
                    <a:pt x="0" y="3511262"/>
                  </a:lnTo>
                  <a:close/>
                </a:path>
              </a:pathLst>
            </a:custGeom>
            <a:blipFill>
              <a:blip>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5034890" y="289223"/>
              <a:ext cx="18826793" cy="908050"/>
            </a:xfrm>
            <a:prstGeom prst="rect">
              <a:avLst/>
            </a:prstGeom>
          </p:spPr>
          <p:txBody>
            <a:bodyPr lIns="0" tIns="0" rIns="0" bIns="0" rtlCol="0" anchor="t">
              <a:spAutoFit/>
            </a:bodyPr>
            <a:lstStyle/>
            <a:p>
              <a:pPr algn="r">
                <a:lnSpc>
                  <a:spcPts val="2640"/>
                </a:lnSpc>
                <a:spcBef>
                  <a:spcPct val="0"/>
                </a:spcBef>
              </a:pPr>
              <a:r>
                <a:rPr lang="en-US" sz="2200" b="1">
                  <a:solidFill>
                    <a:srgbClr val="000000"/>
                  </a:solidFill>
                  <a:latin typeface="Cambria Bold"/>
                  <a:ea typeface="Cambria Bold"/>
                  <a:cs typeface="Cambria Bold"/>
                  <a:sym typeface="Cambria Bold"/>
                </a:rPr>
                <a:t>Design and Development of an Adaptive Penalty-Augmented Ensemble Machine Learning Engine for Real-Time Student Risk Scoring and Prediction</a:t>
              </a:r>
            </a:p>
          </p:txBody>
        </p:sp>
        <p:sp>
          <p:nvSpPr>
            <p:cNvPr id="14" name="AutoShape 14"/>
            <p:cNvSpPr/>
            <p:nvPr/>
          </p:nvSpPr>
          <p:spPr>
            <a:xfrm>
              <a:off x="3460817" y="1197273"/>
              <a:ext cx="20400866" cy="25400"/>
            </a:xfrm>
            <a:prstGeom prst="line">
              <a:avLst/>
            </a:prstGeom>
            <a:ln w="50800" cap="flat">
              <a:solidFill>
                <a:srgbClr val="6C7E6B"/>
              </a:solidFill>
              <a:prstDash val="solid"/>
              <a:headEnd type="none" w="sm" len="sm"/>
              <a:tailEnd type="none" w="sm" len="sm"/>
            </a:ln>
          </p:spPr>
        </p:sp>
      </p:grpSp>
      <p:sp>
        <p:nvSpPr>
          <p:cNvPr id="15" name="Freeform 15"/>
          <p:cNvSpPr/>
          <p:nvPr/>
        </p:nvSpPr>
        <p:spPr>
          <a:xfrm>
            <a:off x="12802715" y="1656235"/>
            <a:ext cx="812858" cy="774247"/>
          </a:xfrm>
          <a:custGeom>
            <a:avLst/>
            <a:gdLst/>
            <a:ahLst/>
            <a:cxnLst/>
            <a:rect l="l" t="t" r="r" b="b"/>
            <a:pathLst>
              <a:path w="812858" h="774247">
                <a:moveTo>
                  <a:pt x="0" y="0"/>
                </a:moveTo>
                <a:lnTo>
                  <a:pt x="812857" y="0"/>
                </a:lnTo>
                <a:lnTo>
                  <a:pt x="812857" y="774247"/>
                </a:lnTo>
                <a:lnTo>
                  <a:pt x="0" y="774247"/>
                </a:lnTo>
                <a:lnTo>
                  <a:pt x="0" y="0"/>
                </a:lnTo>
                <a:close/>
              </a:path>
            </a:pathLst>
          </a:custGeom>
          <a:blipFill>
            <a:blip>
              <a:extLst>
                <a:ext uri="{96DAC541-7B7A-43D3-8B79-37D633B846F1}">
                  <asvg:svgBlip xmlns:asvg="http://schemas.microsoft.com/office/drawing/2016/SVG/main" r:embed="rId4"/>
                </a:ext>
              </a:extLst>
            </a:blip>
            <a:stretch>
              <a:fillRect/>
            </a:stretch>
          </a:blipFill>
        </p:spPr>
      </p:sp>
      <p:grpSp>
        <p:nvGrpSpPr>
          <p:cNvPr id="16" name="Group 16"/>
          <p:cNvGrpSpPr/>
          <p:nvPr/>
        </p:nvGrpSpPr>
        <p:grpSpPr>
          <a:xfrm>
            <a:off x="2514485" y="1418953"/>
            <a:ext cx="15381801" cy="7561593"/>
            <a:chOff x="0" y="0"/>
            <a:chExt cx="20509068" cy="10082124"/>
          </a:xfrm>
        </p:grpSpPr>
        <p:sp>
          <p:nvSpPr>
            <p:cNvPr id="17" name="TextBox 17"/>
            <p:cNvSpPr txBox="1"/>
            <p:nvPr/>
          </p:nvSpPr>
          <p:spPr>
            <a:xfrm>
              <a:off x="1152361" y="777993"/>
              <a:ext cx="19356708" cy="3462131"/>
            </a:xfrm>
            <a:prstGeom prst="rect">
              <a:avLst/>
            </a:prstGeom>
          </p:spPr>
          <p:txBody>
            <a:bodyPr lIns="0" tIns="0" rIns="0" bIns="0" rtlCol="0" anchor="t">
              <a:spAutoFit/>
            </a:bodyPr>
            <a:lstStyle/>
            <a:p>
              <a:pPr marL="506892" lvl="1" indent="-253446" algn="just">
                <a:lnSpc>
                  <a:spcPts val="3521"/>
                </a:lnSpc>
                <a:buFont typeface="Arial"/>
                <a:buChar char="•"/>
              </a:pPr>
              <a:r>
                <a:rPr lang="en-US" sz="2347" b="1">
                  <a:solidFill>
                    <a:srgbClr val="000000"/>
                  </a:solidFill>
                  <a:latin typeface="Cambria Bold"/>
                  <a:ea typeface="Cambria Bold"/>
                  <a:cs typeface="Cambria Bold"/>
                  <a:sym typeface="Cambria Bold"/>
                </a:rPr>
                <a:t>Cross-Validation : </a:t>
              </a:r>
              <a:r>
                <a:rPr lang="en-US" sz="2347">
                  <a:solidFill>
                    <a:srgbClr val="000000"/>
                  </a:solidFill>
                  <a:latin typeface="Cambria"/>
                  <a:ea typeface="Cambria"/>
                  <a:cs typeface="Cambria"/>
                  <a:sym typeface="Cambria"/>
                </a:rPr>
                <a:t>Split data into multiple training and testing folds.</a:t>
              </a:r>
            </a:p>
            <a:p>
              <a:pPr marL="506892" lvl="1" indent="-253446" algn="just">
                <a:lnSpc>
                  <a:spcPts val="3521"/>
                </a:lnSpc>
                <a:buFont typeface="Arial"/>
                <a:buChar char="•"/>
              </a:pPr>
              <a:r>
                <a:rPr lang="en-US" sz="2347" b="1">
                  <a:solidFill>
                    <a:srgbClr val="000000"/>
                  </a:solidFill>
                  <a:latin typeface="Cambria Bold"/>
                  <a:ea typeface="Cambria Bold"/>
                  <a:cs typeface="Cambria Bold"/>
                  <a:sym typeface="Cambria Bold"/>
                </a:rPr>
                <a:t>Temporal Validation : </a:t>
              </a:r>
              <a:r>
                <a:rPr lang="en-US" sz="2347">
                  <a:solidFill>
                    <a:srgbClr val="000000"/>
                  </a:solidFill>
                  <a:latin typeface="Cambria"/>
                  <a:ea typeface="Cambria"/>
                  <a:cs typeface="Cambria"/>
                  <a:sym typeface="Cambria"/>
                </a:rPr>
                <a:t>Train the model on data from earlier academic periods and validate on later periods to simulate real-world deployment.</a:t>
              </a:r>
            </a:p>
            <a:p>
              <a:pPr marL="506892" lvl="1" indent="-253446" algn="just">
                <a:lnSpc>
                  <a:spcPts val="3521"/>
                </a:lnSpc>
                <a:buFont typeface="Arial"/>
                <a:buChar char="•"/>
              </a:pPr>
              <a:r>
                <a:rPr lang="en-US" sz="2347" b="1">
                  <a:solidFill>
                    <a:srgbClr val="000000"/>
                  </a:solidFill>
                  <a:latin typeface="Cambria Bold"/>
                  <a:ea typeface="Cambria Bold"/>
                  <a:cs typeface="Cambria Bold"/>
                  <a:sym typeface="Cambria Bold"/>
                </a:rPr>
                <a:t>Internal and External Validation : </a:t>
              </a:r>
              <a:r>
                <a:rPr lang="en-US" sz="2347">
                  <a:solidFill>
                    <a:srgbClr val="000000"/>
                  </a:solidFill>
                  <a:latin typeface="Cambria"/>
                  <a:ea typeface="Cambria"/>
                  <a:cs typeface="Cambria"/>
                  <a:sym typeface="Cambria"/>
                </a:rPr>
                <a:t>Use different datasets to validate whether the model generalizes beyond the original training data.</a:t>
              </a:r>
            </a:p>
            <a:p>
              <a:pPr marL="506892" lvl="1" indent="-253446" algn="just">
                <a:lnSpc>
                  <a:spcPts val="3521"/>
                </a:lnSpc>
                <a:buFont typeface="Arial"/>
                <a:buChar char="•"/>
              </a:pPr>
              <a:r>
                <a:rPr lang="en-US" sz="2347" b="1">
                  <a:solidFill>
                    <a:srgbClr val="000000"/>
                  </a:solidFill>
                  <a:latin typeface="Cambria Bold"/>
                  <a:ea typeface="Cambria Bold"/>
                  <a:cs typeface="Cambria Bold"/>
                  <a:sym typeface="Cambria Bold"/>
                </a:rPr>
                <a:t>Bootstrapping : </a:t>
              </a:r>
              <a:r>
                <a:rPr lang="en-US" sz="2347">
                  <a:solidFill>
                    <a:srgbClr val="000000"/>
                  </a:solidFill>
                  <a:latin typeface="Cambria"/>
                  <a:ea typeface="Cambria"/>
                  <a:cs typeface="Cambria"/>
                  <a:sym typeface="Cambria"/>
                </a:rPr>
                <a:t>Resample the data with replacement multiple times to estimate the stability and variability.</a:t>
              </a:r>
            </a:p>
          </p:txBody>
        </p:sp>
        <p:sp>
          <p:nvSpPr>
            <p:cNvPr id="18" name="AutoShape 18"/>
            <p:cNvSpPr/>
            <p:nvPr/>
          </p:nvSpPr>
          <p:spPr>
            <a:xfrm>
              <a:off x="1243789" y="565573"/>
              <a:ext cx="0" cy="3674551"/>
            </a:xfrm>
            <a:prstGeom prst="line">
              <a:avLst/>
            </a:prstGeom>
            <a:ln w="127000" cap="flat">
              <a:solidFill>
                <a:srgbClr val="6C7E6B"/>
              </a:solidFill>
              <a:prstDash val="solid"/>
              <a:headEnd type="none" w="sm" len="sm"/>
              <a:tailEnd type="none" w="sm" len="sm"/>
            </a:ln>
          </p:spPr>
        </p:sp>
        <p:sp>
          <p:nvSpPr>
            <p:cNvPr id="19" name="TextBox 19"/>
            <p:cNvSpPr txBox="1"/>
            <p:nvPr/>
          </p:nvSpPr>
          <p:spPr>
            <a:xfrm>
              <a:off x="0" y="-57150"/>
              <a:ext cx="11540846" cy="622723"/>
            </a:xfrm>
            <a:prstGeom prst="rect">
              <a:avLst/>
            </a:prstGeom>
          </p:spPr>
          <p:txBody>
            <a:bodyPr lIns="0" tIns="0" rIns="0" bIns="0" rtlCol="0" anchor="t">
              <a:spAutoFit/>
            </a:bodyPr>
            <a:lstStyle/>
            <a:p>
              <a:pPr algn="l">
                <a:lnSpc>
                  <a:spcPts val="3920"/>
                </a:lnSpc>
              </a:pPr>
              <a:r>
                <a:rPr lang="en-US" sz="2800" b="1">
                  <a:solidFill>
                    <a:srgbClr val="000000"/>
                  </a:solidFill>
                  <a:latin typeface="Canva Sans Bold"/>
                  <a:ea typeface="Canva Sans Bold"/>
                  <a:cs typeface="Canva Sans Bold"/>
                  <a:sym typeface="Canva Sans Bold"/>
                </a:rPr>
                <a:t>Evaluation &amp; Validation Methods</a:t>
              </a:r>
            </a:p>
          </p:txBody>
        </p:sp>
      </p:grpSp>
      <p:sp>
        <p:nvSpPr>
          <p:cNvPr id="20" name="Freeform 20"/>
          <p:cNvSpPr/>
          <p:nvPr/>
        </p:nvSpPr>
        <p:spPr>
          <a:xfrm>
            <a:off x="788166" y="4700029"/>
            <a:ext cx="1244854" cy="1205952"/>
          </a:xfrm>
          <a:custGeom>
            <a:avLst/>
            <a:gdLst/>
            <a:ahLst/>
            <a:cxnLst/>
            <a:rect l="l" t="t" r="r" b="b"/>
            <a:pathLst>
              <a:path w="1244854" h="1205952">
                <a:moveTo>
                  <a:pt x="0" y="0"/>
                </a:moveTo>
                <a:lnTo>
                  <a:pt x="1244854" y="0"/>
                </a:lnTo>
                <a:lnTo>
                  <a:pt x="1244854" y="1205952"/>
                </a:lnTo>
                <a:lnTo>
                  <a:pt x="0" y="1205952"/>
                </a:lnTo>
                <a:lnTo>
                  <a:pt x="0" y="0"/>
                </a:lnTo>
                <a:close/>
              </a:path>
            </a:pathLst>
          </a:custGeom>
          <a:blipFill>
            <a:blip>
              <a:extLst>
                <a:ext uri="{96DAC541-7B7A-43D3-8B79-37D633B846F1}">
                  <asvg:svgBlip xmlns:asvg="http://schemas.microsoft.com/office/drawing/2016/SVG/main" r:embed="rId5"/>
                </a:ext>
              </a:extLst>
            </a:blip>
            <a:stretch>
              <a:fillRect/>
            </a:stretch>
          </a:blipFill>
        </p:spPr>
      </p:sp>
      <p:grpSp>
        <p:nvGrpSpPr>
          <p:cNvPr id="21" name="Group 21"/>
          <p:cNvGrpSpPr/>
          <p:nvPr/>
        </p:nvGrpSpPr>
        <p:grpSpPr>
          <a:xfrm>
            <a:off x="1410593" y="5511952"/>
            <a:ext cx="15974986" cy="3618587"/>
            <a:chOff x="0" y="0"/>
            <a:chExt cx="21299982" cy="4824782"/>
          </a:xfrm>
        </p:grpSpPr>
        <p:sp>
          <p:nvSpPr>
            <p:cNvPr id="22" name="TextBox 22"/>
            <p:cNvSpPr txBox="1"/>
            <p:nvPr/>
          </p:nvSpPr>
          <p:spPr>
            <a:xfrm>
              <a:off x="831216" y="777993"/>
              <a:ext cx="20468766" cy="4046331"/>
            </a:xfrm>
            <a:prstGeom prst="rect">
              <a:avLst/>
            </a:prstGeom>
          </p:spPr>
          <p:txBody>
            <a:bodyPr lIns="0" tIns="0" rIns="0" bIns="0" rtlCol="0" anchor="t">
              <a:spAutoFit/>
            </a:bodyPr>
            <a:lstStyle/>
            <a:p>
              <a:pPr marL="506892" lvl="1" indent="-253446" algn="just">
                <a:lnSpc>
                  <a:spcPts val="3521"/>
                </a:lnSpc>
                <a:buFont typeface="Arial"/>
                <a:buChar char="•"/>
              </a:pPr>
              <a:r>
                <a:rPr lang="en-US" sz="2347">
                  <a:solidFill>
                    <a:srgbClr val="000000"/>
                  </a:solidFill>
                  <a:latin typeface="Cambria"/>
                  <a:ea typeface="Cambria"/>
                  <a:cs typeface="Cambria"/>
                  <a:sym typeface="Cambria"/>
                </a:rPr>
                <a:t>The function utilizes multi-source educational data including Academic records (grades, test scores), Attendance and punctuality logs, Behavioral surveys and psychological assessments.</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Data collection and use are subject to equivalent ethics committee to uphold responsible research conduct.</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Informed consent is obtained from students and/or guardians, ensuring participants understand data usage and privacy rights.</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Sensitive data is encrypted in storage and during transmission.</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Compliance with regional and international legal frameworks such as GDPR (General Data Protection Regulation)</a:t>
              </a:r>
            </a:p>
          </p:txBody>
        </p:sp>
        <p:sp>
          <p:nvSpPr>
            <p:cNvPr id="23" name="AutoShape 23"/>
            <p:cNvSpPr/>
            <p:nvPr/>
          </p:nvSpPr>
          <p:spPr>
            <a:xfrm>
              <a:off x="897165" y="565573"/>
              <a:ext cx="30732" cy="4258751"/>
            </a:xfrm>
            <a:prstGeom prst="line">
              <a:avLst/>
            </a:prstGeom>
            <a:ln w="127000" cap="flat">
              <a:solidFill>
                <a:srgbClr val="6C7E6B"/>
              </a:solidFill>
              <a:prstDash val="solid"/>
              <a:headEnd type="none" w="sm" len="sm"/>
              <a:tailEnd type="none" w="sm" len="sm"/>
            </a:ln>
          </p:spPr>
        </p:sp>
        <p:sp>
          <p:nvSpPr>
            <p:cNvPr id="24" name="TextBox 24"/>
            <p:cNvSpPr txBox="1"/>
            <p:nvPr/>
          </p:nvSpPr>
          <p:spPr>
            <a:xfrm>
              <a:off x="0" y="-57150"/>
              <a:ext cx="9664798" cy="622723"/>
            </a:xfrm>
            <a:prstGeom prst="rect">
              <a:avLst/>
            </a:prstGeom>
          </p:spPr>
          <p:txBody>
            <a:bodyPr lIns="0" tIns="0" rIns="0" bIns="0" rtlCol="0" anchor="t">
              <a:spAutoFit/>
            </a:bodyPr>
            <a:lstStyle/>
            <a:p>
              <a:pPr algn="l">
                <a:lnSpc>
                  <a:spcPts val="3920"/>
                </a:lnSpc>
              </a:pPr>
              <a:r>
                <a:rPr lang="en-US" sz="2800" b="1">
                  <a:solidFill>
                    <a:srgbClr val="000000"/>
                  </a:solidFill>
                  <a:latin typeface="Canva Sans Bold"/>
                  <a:ea typeface="Canva Sans Bold"/>
                  <a:cs typeface="Canva Sans Bold"/>
                  <a:sym typeface="Canva Sans Bold"/>
                </a:rPr>
                <a:t>Data Availability and Ethical Clearance</a:t>
              </a:r>
            </a:p>
          </p:txBody>
        </p:sp>
      </p:grpSp>
      <p:sp>
        <p:nvSpPr>
          <p:cNvPr id="25" name="TextBox 25"/>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15365"/>
            <a:ext cx="18288000" cy="272415"/>
            <a:chOff x="0" y="0"/>
            <a:chExt cx="24384000" cy="363220"/>
          </a:xfrm>
        </p:grpSpPr>
        <p:sp>
          <p:nvSpPr>
            <p:cNvPr id="3" name="Freeform 3"/>
            <p:cNvSpPr/>
            <p:nvPr/>
          </p:nvSpPr>
          <p:spPr>
            <a:xfrm>
              <a:off x="0" y="0"/>
              <a:ext cx="24384000" cy="362204"/>
            </a:xfrm>
            <a:custGeom>
              <a:avLst/>
              <a:gdLst/>
              <a:ahLst/>
              <a:cxnLst/>
              <a:rect l="l" t="t" r="r" b="b"/>
              <a:pathLst>
                <a:path w="24384000" h="362204">
                  <a:moveTo>
                    <a:pt x="9606534" y="0"/>
                  </a:moveTo>
                  <a:lnTo>
                    <a:pt x="0" y="362204"/>
                  </a:lnTo>
                  <a:lnTo>
                    <a:pt x="24384000" y="362204"/>
                  </a:lnTo>
                  <a:lnTo>
                    <a:pt x="9606534" y="0"/>
                  </a:lnTo>
                  <a:close/>
                </a:path>
              </a:pathLst>
            </a:custGeom>
            <a:solidFill>
              <a:srgbClr val="FFFFFF">
                <a:alpha val="3922"/>
              </a:srgbClr>
            </a:solidFill>
          </p:spPr>
        </p:sp>
      </p:grpSp>
      <p:grpSp>
        <p:nvGrpSpPr>
          <p:cNvPr id="4" name="Group 4"/>
          <p:cNvGrpSpPr/>
          <p:nvPr/>
        </p:nvGrpSpPr>
        <p:grpSpPr>
          <a:xfrm>
            <a:off x="0" y="9559953"/>
            <a:ext cx="16766856" cy="727042"/>
            <a:chOff x="0" y="0"/>
            <a:chExt cx="22355808" cy="969390"/>
          </a:xfrm>
        </p:grpSpPr>
        <p:grpSp>
          <p:nvGrpSpPr>
            <p:cNvPr id="5" name="Group 5"/>
            <p:cNvGrpSpPr>
              <a:grpSpLocks noChangeAspect="1"/>
            </p:cNvGrpSpPr>
            <p:nvPr/>
          </p:nvGrpSpPr>
          <p:grpSpPr>
            <a:xfrm>
              <a:off x="0" y="0"/>
              <a:ext cx="5029198" cy="969390"/>
              <a:chOff x="0" y="0"/>
              <a:chExt cx="5029198" cy="969390"/>
            </a:xfrm>
          </p:grpSpPr>
          <p:sp>
            <p:nvSpPr>
              <p:cNvPr id="6" name="Freeform 6"/>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sp>
          <p:nvSpPr>
            <p:cNvPr id="7" name="TextBox 7"/>
            <p:cNvSpPr txBox="1"/>
            <p:nvPr/>
          </p:nvSpPr>
          <p:spPr>
            <a:xfrm>
              <a:off x="5423152" y="299605"/>
              <a:ext cx="3214370" cy="565150"/>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IT22354792	</a:t>
              </a:r>
              <a:r>
                <a:rPr lang="en-US" sz="2700" spc="-15">
                  <a:solidFill>
                    <a:srgbClr val="000000"/>
                  </a:solidFill>
                  <a:latin typeface="Cambria"/>
                  <a:ea typeface="Cambria"/>
                  <a:cs typeface="Cambria"/>
                  <a:sym typeface="Cambria"/>
                </a:rPr>
                <a:t>|</a:t>
              </a:r>
            </a:p>
          </p:txBody>
        </p:sp>
        <p:sp>
          <p:nvSpPr>
            <p:cNvPr id="8" name="TextBox 8"/>
            <p:cNvSpPr txBox="1"/>
            <p:nvPr/>
          </p:nvSpPr>
          <p:spPr>
            <a:xfrm>
              <a:off x="8890700" y="299605"/>
              <a:ext cx="4504690" cy="565150"/>
            </a:xfrm>
            <a:prstGeom prst="rect">
              <a:avLst/>
            </a:prstGeom>
          </p:spPr>
          <p:txBody>
            <a:bodyPr lIns="0" tIns="0" rIns="0" bIns="0" rtlCol="0" anchor="t">
              <a:spAutoFit/>
            </a:bodyPr>
            <a:lstStyle/>
            <a:p>
              <a:pPr algn="l">
                <a:lnSpc>
                  <a:spcPts val="3240"/>
                </a:lnSpc>
              </a:pPr>
              <a:r>
                <a:rPr lang="en-US" sz="2700">
                  <a:solidFill>
                    <a:srgbClr val="000000"/>
                  </a:solidFill>
                  <a:latin typeface="Cambria"/>
                  <a:ea typeface="Cambria"/>
                  <a:cs typeface="Cambria"/>
                  <a:sym typeface="Cambria"/>
                </a:rPr>
                <a:t>Ravisanka U V P</a:t>
              </a:r>
            </a:p>
          </p:txBody>
        </p:sp>
        <p:sp>
          <p:nvSpPr>
            <p:cNvPr id="9" name="TextBox 9"/>
            <p:cNvSpPr txBox="1"/>
            <p:nvPr/>
          </p:nvSpPr>
          <p:spPr>
            <a:xfrm>
              <a:off x="13650976" y="299605"/>
              <a:ext cx="3002280" cy="565150"/>
            </a:xfrm>
            <a:prstGeom prst="rect">
              <a:avLst/>
            </a:prstGeom>
          </p:spPr>
          <p:txBody>
            <a:bodyPr lIns="0" tIns="0" rIns="0" bIns="0" rtlCol="0" anchor="t">
              <a:spAutoFit/>
            </a:bodyPr>
            <a:lstStyle/>
            <a:p>
              <a:pPr algn="l">
                <a:lnSpc>
                  <a:spcPts val="3240"/>
                </a:lnSpc>
              </a:pPr>
              <a:r>
                <a:rPr lang="en-US" sz="2700" spc="-15">
                  <a:solidFill>
                    <a:srgbClr val="000000"/>
                  </a:solidFill>
                  <a:latin typeface="Cambria"/>
                  <a:ea typeface="Cambria"/>
                  <a:cs typeface="Cambria"/>
                  <a:sym typeface="Cambria"/>
                </a:rPr>
                <a:t>25-26J-172</a:t>
              </a:r>
            </a:p>
          </p:txBody>
        </p:sp>
        <p:sp>
          <p:nvSpPr>
            <p:cNvPr id="10" name="TextBox 10"/>
            <p:cNvSpPr txBox="1"/>
            <p:nvPr/>
          </p:nvSpPr>
          <p:spPr>
            <a:xfrm>
              <a:off x="20734018" y="399250"/>
              <a:ext cx="1621790" cy="365125"/>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9/11/2025</a:t>
              </a:r>
            </a:p>
          </p:txBody>
        </p:sp>
      </p:grpSp>
      <p:grpSp>
        <p:nvGrpSpPr>
          <p:cNvPr id="11" name="Group 11"/>
          <p:cNvGrpSpPr/>
          <p:nvPr/>
        </p:nvGrpSpPr>
        <p:grpSpPr>
          <a:xfrm>
            <a:off x="0" y="0"/>
            <a:ext cx="17896286" cy="2633447"/>
            <a:chOff x="0" y="0"/>
            <a:chExt cx="23861715" cy="3511262"/>
          </a:xfrm>
        </p:grpSpPr>
        <p:sp>
          <p:nvSpPr>
            <p:cNvPr id="12" name="Freeform 12"/>
            <p:cNvSpPr/>
            <p:nvPr/>
          </p:nvSpPr>
          <p:spPr>
            <a:xfrm flipV="1">
              <a:off x="0" y="0"/>
              <a:ext cx="3269863" cy="3511262"/>
            </a:xfrm>
            <a:custGeom>
              <a:avLst/>
              <a:gdLst/>
              <a:ahLst/>
              <a:cxnLst/>
              <a:rect l="l" t="t" r="r" b="b"/>
              <a:pathLst>
                <a:path w="3269863" h="3511262">
                  <a:moveTo>
                    <a:pt x="0" y="3511262"/>
                  </a:moveTo>
                  <a:lnTo>
                    <a:pt x="3269863" y="3511262"/>
                  </a:lnTo>
                  <a:lnTo>
                    <a:pt x="3269863" y="0"/>
                  </a:lnTo>
                  <a:lnTo>
                    <a:pt x="0" y="0"/>
                  </a:lnTo>
                  <a:lnTo>
                    <a:pt x="0" y="3511262"/>
                  </a:lnTo>
                  <a:close/>
                </a:path>
              </a:pathLst>
            </a:custGeom>
            <a:blipFill>
              <a:blip>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5034890" y="289223"/>
              <a:ext cx="18826793" cy="908050"/>
            </a:xfrm>
            <a:prstGeom prst="rect">
              <a:avLst/>
            </a:prstGeom>
          </p:spPr>
          <p:txBody>
            <a:bodyPr lIns="0" tIns="0" rIns="0" bIns="0" rtlCol="0" anchor="t">
              <a:spAutoFit/>
            </a:bodyPr>
            <a:lstStyle/>
            <a:p>
              <a:pPr algn="r">
                <a:lnSpc>
                  <a:spcPts val="2640"/>
                </a:lnSpc>
                <a:spcBef>
                  <a:spcPct val="0"/>
                </a:spcBef>
              </a:pPr>
              <a:r>
                <a:rPr lang="en-US" sz="2200" b="1">
                  <a:solidFill>
                    <a:srgbClr val="000000"/>
                  </a:solidFill>
                  <a:latin typeface="Cambria Bold"/>
                  <a:ea typeface="Cambria Bold"/>
                  <a:cs typeface="Cambria Bold"/>
                  <a:sym typeface="Cambria Bold"/>
                </a:rPr>
                <a:t>Design and Development of an Adaptive Penalty-Augmented Ensemble Machine Learning Engine for Real-Time Student Risk Scoring and Prediction</a:t>
              </a:r>
            </a:p>
          </p:txBody>
        </p:sp>
        <p:sp>
          <p:nvSpPr>
            <p:cNvPr id="14" name="AutoShape 14"/>
            <p:cNvSpPr/>
            <p:nvPr/>
          </p:nvSpPr>
          <p:spPr>
            <a:xfrm>
              <a:off x="3460817" y="1197273"/>
              <a:ext cx="20400866" cy="25400"/>
            </a:xfrm>
            <a:prstGeom prst="line">
              <a:avLst/>
            </a:prstGeom>
            <a:ln w="50800" cap="flat">
              <a:solidFill>
                <a:srgbClr val="6C7E6B"/>
              </a:solidFill>
              <a:prstDash val="solid"/>
              <a:headEnd type="none" w="sm" len="sm"/>
              <a:tailEnd type="none" w="sm" len="sm"/>
            </a:ln>
          </p:spPr>
        </p:sp>
      </p:grpSp>
      <p:grpSp>
        <p:nvGrpSpPr>
          <p:cNvPr id="15" name="Group 15"/>
          <p:cNvGrpSpPr/>
          <p:nvPr/>
        </p:nvGrpSpPr>
        <p:grpSpPr>
          <a:xfrm>
            <a:off x="2376672" y="1418953"/>
            <a:ext cx="15381801" cy="5370843"/>
            <a:chOff x="0" y="0"/>
            <a:chExt cx="20509068" cy="7161124"/>
          </a:xfrm>
        </p:grpSpPr>
        <p:sp>
          <p:nvSpPr>
            <p:cNvPr id="16" name="TextBox 16"/>
            <p:cNvSpPr txBox="1"/>
            <p:nvPr/>
          </p:nvSpPr>
          <p:spPr>
            <a:xfrm>
              <a:off x="1152361" y="777993"/>
              <a:ext cx="19356708" cy="3462131"/>
            </a:xfrm>
            <a:prstGeom prst="rect">
              <a:avLst/>
            </a:prstGeom>
          </p:spPr>
          <p:txBody>
            <a:bodyPr lIns="0" tIns="0" rIns="0" bIns="0" rtlCol="0" anchor="t">
              <a:spAutoFit/>
            </a:bodyPr>
            <a:lstStyle/>
            <a:p>
              <a:pPr marL="506892" lvl="1" indent="-253446" algn="just">
                <a:lnSpc>
                  <a:spcPts val="3521"/>
                </a:lnSpc>
                <a:buFont typeface="Arial"/>
                <a:buChar char="•"/>
              </a:pPr>
              <a:r>
                <a:rPr lang="en-US" sz="2347">
                  <a:solidFill>
                    <a:srgbClr val="000000"/>
                  </a:solidFill>
                  <a:latin typeface="Cambria"/>
                  <a:ea typeface="Cambria"/>
                  <a:cs typeface="Cambria"/>
                  <a:sym typeface="Cambria"/>
                </a:rPr>
                <a:t>Data Ingestion Module</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Data Preprocessing Unit</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Ensemble ML Modeling</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Adaptive Penalty Module</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Real-Time Risk Scoring Engine</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Reporting Dashboard Interface</a:t>
              </a:r>
            </a:p>
          </p:txBody>
        </p:sp>
        <p:sp>
          <p:nvSpPr>
            <p:cNvPr id="17" name="AutoShape 17"/>
            <p:cNvSpPr/>
            <p:nvPr/>
          </p:nvSpPr>
          <p:spPr>
            <a:xfrm>
              <a:off x="1243789" y="565573"/>
              <a:ext cx="0" cy="3674551"/>
            </a:xfrm>
            <a:prstGeom prst="line">
              <a:avLst/>
            </a:prstGeom>
            <a:ln w="127000" cap="flat">
              <a:solidFill>
                <a:srgbClr val="6C7E6B"/>
              </a:solidFill>
              <a:prstDash val="solid"/>
              <a:headEnd type="none" w="sm" len="sm"/>
              <a:tailEnd type="none" w="sm" len="sm"/>
            </a:ln>
          </p:spPr>
        </p:sp>
        <p:sp>
          <p:nvSpPr>
            <p:cNvPr id="18" name="TextBox 18"/>
            <p:cNvSpPr txBox="1"/>
            <p:nvPr/>
          </p:nvSpPr>
          <p:spPr>
            <a:xfrm>
              <a:off x="0" y="-57150"/>
              <a:ext cx="11540846" cy="622723"/>
            </a:xfrm>
            <a:prstGeom prst="rect">
              <a:avLst/>
            </a:prstGeom>
          </p:spPr>
          <p:txBody>
            <a:bodyPr lIns="0" tIns="0" rIns="0" bIns="0" rtlCol="0" anchor="t">
              <a:spAutoFit/>
            </a:bodyPr>
            <a:lstStyle/>
            <a:p>
              <a:pPr algn="l">
                <a:lnSpc>
                  <a:spcPts val="3920"/>
                </a:lnSpc>
              </a:pPr>
              <a:r>
                <a:rPr lang="en-US" sz="2800" b="1">
                  <a:solidFill>
                    <a:srgbClr val="000000"/>
                  </a:solidFill>
                  <a:latin typeface="Canva Sans Bold"/>
                  <a:ea typeface="Canva Sans Bold"/>
                  <a:cs typeface="Canva Sans Bold"/>
                  <a:sym typeface="Canva Sans Bold"/>
                </a:rPr>
                <a:t>System Overview</a:t>
              </a:r>
            </a:p>
          </p:txBody>
        </p:sp>
      </p:grpSp>
      <p:grpSp>
        <p:nvGrpSpPr>
          <p:cNvPr id="19" name="Group 19"/>
          <p:cNvGrpSpPr/>
          <p:nvPr/>
        </p:nvGrpSpPr>
        <p:grpSpPr>
          <a:xfrm>
            <a:off x="766150" y="5143500"/>
            <a:ext cx="16493150" cy="4494543"/>
            <a:chOff x="0" y="0"/>
            <a:chExt cx="21990866" cy="5992724"/>
          </a:xfrm>
        </p:grpSpPr>
        <p:sp>
          <p:nvSpPr>
            <p:cNvPr id="20" name="TextBox 20"/>
            <p:cNvSpPr txBox="1"/>
            <p:nvPr/>
          </p:nvSpPr>
          <p:spPr>
            <a:xfrm>
              <a:off x="1235620" y="777993"/>
              <a:ext cx="20755246" cy="4630531"/>
            </a:xfrm>
            <a:prstGeom prst="rect">
              <a:avLst/>
            </a:prstGeom>
          </p:spPr>
          <p:txBody>
            <a:bodyPr lIns="0" tIns="0" rIns="0" bIns="0" rtlCol="0" anchor="t">
              <a:spAutoFit/>
            </a:bodyPr>
            <a:lstStyle/>
            <a:p>
              <a:pPr marL="506892" lvl="1" indent="-253446" algn="just">
                <a:lnSpc>
                  <a:spcPts val="3521"/>
                </a:lnSpc>
                <a:buFont typeface="Arial"/>
                <a:buChar char="•"/>
              </a:pPr>
              <a:r>
                <a:rPr lang="en-US" sz="2347">
                  <a:solidFill>
                    <a:srgbClr val="000000"/>
                  </a:solidFill>
                  <a:latin typeface="Cambria"/>
                  <a:ea typeface="Cambria"/>
                  <a:cs typeface="Cambria"/>
                  <a:sym typeface="Cambria"/>
                </a:rPr>
                <a:t>The system is integrated with the institution’s Student Information System (SIS) and Learning Management System (LMS) to access live and historical data seamlessly</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As new data is captured the engine processes these inputs in real-time, updating risk scores dynamically.</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Educators and students receive updated risk scores via dashboards, allowing them to prioritize interventions for students identified as high risk.</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Outcomes of interventions and new data feed back into the system, allowing the model to adjust penalty weights and improve future predictions continuously.</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Aggregate reports help decision-makers understand risk trends.</a:t>
              </a:r>
            </a:p>
          </p:txBody>
        </p:sp>
        <p:sp>
          <p:nvSpPr>
            <p:cNvPr id="21" name="AutoShape 21"/>
            <p:cNvSpPr/>
            <p:nvPr/>
          </p:nvSpPr>
          <p:spPr>
            <a:xfrm flipH="1">
              <a:off x="1333654" y="565573"/>
              <a:ext cx="0" cy="4842951"/>
            </a:xfrm>
            <a:prstGeom prst="line">
              <a:avLst/>
            </a:prstGeom>
            <a:ln w="127000" cap="flat">
              <a:solidFill>
                <a:srgbClr val="6C7E6B"/>
              </a:solidFill>
              <a:prstDash val="solid"/>
              <a:headEnd type="none" w="sm" len="sm"/>
              <a:tailEnd type="none" w="sm" len="sm"/>
            </a:ln>
          </p:spPr>
        </p:sp>
        <p:sp>
          <p:nvSpPr>
            <p:cNvPr id="22" name="TextBox 22"/>
            <p:cNvSpPr txBox="1"/>
            <p:nvPr/>
          </p:nvSpPr>
          <p:spPr>
            <a:xfrm>
              <a:off x="0" y="-57150"/>
              <a:ext cx="12374682" cy="622723"/>
            </a:xfrm>
            <a:prstGeom prst="rect">
              <a:avLst/>
            </a:prstGeom>
          </p:spPr>
          <p:txBody>
            <a:bodyPr lIns="0" tIns="0" rIns="0" bIns="0" rtlCol="0" anchor="t">
              <a:spAutoFit/>
            </a:bodyPr>
            <a:lstStyle/>
            <a:p>
              <a:pPr algn="l">
                <a:lnSpc>
                  <a:spcPts val="3920"/>
                </a:lnSpc>
              </a:pPr>
              <a:r>
                <a:rPr lang="en-US" sz="2800" b="1">
                  <a:solidFill>
                    <a:srgbClr val="000000"/>
                  </a:solidFill>
                  <a:latin typeface="Canva Sans Bold"/>
                  <a:ea typeface="Canva Sans Bold"/>
                  <a:cs typeface="Canva Sans Bold"/>
                  <a:sym typeface="Canva Sans Bold"/>
                </a:rPr>
                <a:t>Real-World Scenario</a:t>
              </a:r>
            </a:p>
          </p:txBody>
        </p:sp>
      </p:grpSp>
      <p:sp>
        <p:nvSpPr>
          <p:cNvPr id="23" name="Freeform 23"/>
          <p:cNvSpPr/>
          <p:nvPr/>
        </p:nvSpPr>
        <p:spPr>
          <a:xfrm>
            <a:off x="1028700" y="2800554"/>
            <a:ext cx="2148146" cy="2175839"/>
          </a:xfrm>
          <a:custGeom>
            <a:avLst/>
            <a:gdLst/>
            <a:ahLst/>
            <a:cxnLst/>
            <a:rect l="l" t="t" r="r" b="b"/>
            <a:pathLst>
              <a:path w="2148146" h="2175839">
                <a:moveTo>
                  <a:pt x="0" y="0"/>
                </a:moveTo>
                <a:lnTo>
                  <a:pt x="2148146" y="0"/>
                </a:lnTo>
                <a:lnTo>
                  <a:pt x="2148146" y="2175839"/>
                </a:lnTo>
                <a:lnTo>
                  <a:pt x="0" y="2175839"/>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24" name="Freeform 24"/>
          <p:cNvSpPr/>
          <p:nvPr/>
        </p:nvSpPr>
        <p:spPr>
          <a:xfrm>
            <a:off x="8174501" y="1418953"/>
            <a:ext cx="6153010" cy="4099443"/>
          </a:xfrm>
          <a:custGeom>
            <a:avLst/>
            <a:gdLst/>
            <a:ahLst/>
            <a:cxnLst/>
            <a:rect l="l" t="t" r="r" b="b"/>
            <a:pathLst>
              <a:path w="6153010" h="4099443">
                <a:moveTo>
                  <a:pt x="0" y="0"/>
                </a:moveTo>
                <a:lnTo>
                  <a:pt x="6153011" y="0"/>
                </a:lnTo>
                <a:lnTo>
                  <a:pt x="6153011" y="4099443"/>
                </a:lnTo>
                <a:lnTo>
                  <a:pt x="0" y="4099443"/>
                </a:lnTo>
                <a:lnTo>
                  <a:pt x="0" y="0"/>
                </a:lnTo>
                <a:close/>
              </a:path>
            </a:pathLst>
          </a:custGeom>
          <a:blipFill>
            <a:blip r:embed="rId5"/>
            <a:stretch>
              <a:fillRect/>
            </a:stretch>
          </a:blipFill>
        </p:spPr>
      </p:sp>
      <p:sp>
        <p:nvSpPr>
          <p:cNvPr id="25" name="TextBox 25"/>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559958"/>
            <a:ext cx="3771899" cy="727042"/>
            <a:chOff x="0" y="0"/>
            <a:chExt cx="5029198" cy="969390"/>
          </a:xfrm>
        </p:grpSpPr>
        <p:sp>
          <p:nvSpPr>
            <p:cNvPr id="3" name="Freeform 3"/>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grpSp>
        <p:nvGrpSpPr>
          <p:cNvPr id="4" name="Group 4"/>
          <p:cNvGrpSpPr/>
          <p:nvPr/>
        </p:nvGrpSpPr>
        <p:grpSpPr>
          <a:xfrm>
            <a:off x="-1232176" y="1028700"/>
            <a:ext cx="13009858" cy="6738448"/>
            <a:chOff x="0" y="0"/>
            <a:chExt cx="17346478" cy="8984598"/>
          </a:xfrm>
        </p:grpSpPr>
        <p:grpSp>
          <p:nvGrpSpPr>
            <p:cNvPr id="5" name="Group 5"/>
            <p:cNvGrpSpPr/>
            <p:nvPr/>
          </p:nvGrpSpPr>
          <p:grpSpPr>
            <a:xfrm>
              <a:off x="0" y="0"/>
              <a:ext cx="17346478" cy="8984598"/>
              <a:chOff x="0" y="0"/>
              <a:chExt cx="3426465" cy="1774735"/>
            </a:xfrm>
          </p:grpSpPr>
          <p:sp>
            <p:nvSpPr>
              <p:cNvPr id="6" name="Freeform 6"/>
              <p:cNvSpPr/>
              <p:nvPr/>
            </p:nvSpPr>
            <p:spPr>
              <a:xfrm>
                <a:off x="0" y="0"/>
                <a:ext cx="3426465" cy="1774735"/>
              </a:xfrm>
              <a:custGeom>
                <a:avLst/>
                <a:gdLst/>
                <a:ahLst/>
                <a:cxnLst/>
                <a:rect l="l" t="t" r="r" b="b"/>
                <a:pathLst>
                  <a:path w="3426465" h="1774735">
                    <a:moveTo>
                      <a:pt x="59508" y="0"/>
                    </a:moveTo>
                    <a:lnTo>
                      <a:pt x="3366957" y="0"/>
                    </a:lnTo>
                    <a:cubicBezTo>
                      <a:pt x="3399822" y="0"/>
                      <a:pt x="3426465" y="26643"/>
                      <a:pt x="3426465" y="59508"/>
                    </a:cubicBezTo>
                    <a:lnTo>
                      <a:pt x="3426465" y="1715227"/>
                    </a:lnTo>
                    <a:cubicBezTo>
                      <a:pt x="3426465" y="1748093"/>
                      <a:pt x="3399822" y="1774735"/>
                      <a:pt x="3366957" y="1774735"/>
                    </a:cubicBezTo>
                    <a:lnTo>
                      <a:pt x="59508" y="1774735"/>
                    </a:lnTo>
                    <a:cubicBezTo>
                      <a:pt x="26643" y="1774735"/>
                      <a:pt x="0" y="1748093"/>
                      <a:pt x="0" y="1715227"/>
                    </a:cubicBezTo>
                    <a:lnTo>
                      <a:pt x="0" y="59508"/>
                    </a:lnTo>
                    <a:cubicBezTo>
                      <a:pt x="0" y="26643"/>
                      <a:pt x="26643" y="0"/>
                      <a:pt x="59508" y="0"/>
                    </a:cubicBezTo>
                    <a:close/>
                  </a:path>
                </a:pathLst>
              </a:custGeom>
              <a:solidFill>
                <a:srgbClr val="1B1B19">
                  <a:alpha val="41961"/>
                </a:srgbClr>
              </a:solidFill>
            </p:spPr>
          </p:sp>
          <p:sp>
            <p:nvSpPr>
              <p:cNvPr id="7" name="TextBox 7"/>
              <p:cNvSpPr txBox="1"/>
              <p:nvPr/>
            </p:nvSpPr>
            <p:spPr>
              <a:xfrm>
                <a:off x="0" y="-9525"/>
                <a:ext cx="3426465" cy="1784260"/>
              </a:xfrm>
              <a:prstGeom prst="rect">
                <a:avLst/>
              </a:prstGeom>
            </p:spPr>
            <p:txBody>
              <a:bodyPr lIns="50800" tIns="50800" rIns="50800" bIns="50800" rtlCol="0" anchor="ctr"/>
              <a:lstStyle/>
              <a:p>
                <a:pPr algn="ctr">
                  <a:lnSpc>
                    <a:spcPts val="2160"/>
                  </a:lnSpc>
                </a:pPr>
                <a:endParaRPr/>
              </a:p>
            </p:txBody>
          </p:sp>
        </p:grpSp>
        <p:sp>
          <p:nvSpPr>
            <p:cNvPr id="8" name="TextBox 8"/>
            <p:cNvSpPr txBox="1"/>
            <p:nvPr/>
          </p:nvSpPr>
          <p:spPr>
            <a:xfrm>
              <a:off x="2547762" y="1405352"/>
              <a:ext cx="13618154" cy="6078643"/>
            </a:xfrm>
            <a:prstGeom prst="rect">
              <a:avLst/>
            </a:prstGeom>
          </p:spPr>
          <p:txBody>
            <a:bodyPr lIns="0" tIns="0" rIns="0" bIns="0" rtlCol="0" anchor="t">
              <a:spAutoFit/>
            </a:bodyPr>
            <a:lstStyle/>
            <a:p>
              <a:pPr algn="l">
                <a:lnSpc>
                  <a:spcPts val="7279"/>
                </a:lnSpc>
              </a:pPr>
              <a:r>
                <a:rPr lang="en-US" sz="5199" b="1">
                  <a:solidFill>
                    <a:srgbClr val="393125"/>
                  </a:solidFill>
                  <a:latin typeface="Canva Sans Bold"/>
                  <a:ea typeface="Canva Sans Bold"/>
                  <a:cs typeface="Canva Sans Bold"/>
                  <a:sym typeface="Canva Sans Bold"/>
                </a:rPr>
                <a:t>DESIGN AND DEVELOPMENT OF AN EXPLAINABLE AI ENGINE FOR STUDENT RISK INSIGHTS AND RECOMMENDATIONS</a:t>
              </a:r>
            </a:p>
          </p:txBody>
        </p:sp>
      </p:grpSp>
      <p:grpSp>
        <p:nvGrpSpPr>
          <p:cNvPr id="9" name="Group 9"/>
          <p:cNvGrpSpPr/>
          <p:nvPr/>
        </p:nvGrpSpPr>
        <p:grpSpPr>
          <a:xfrm>
            <a:off x="12957186" y="579152"/>
            <a:ext cx="3492342" cy="3396124"/>
            <a:chOff x="0" y="0"/>
            <a:chExt cx="740988" cy="720573"/>
          </a:xfrm>
        </p:grpSpPr>
        <p:sp>
          <p:nvSpPr>
            <p:cNvPr id="10" name="Freeform 10"/>
            <p:cNvSpPr/>
            <p:nvPr/>
          </p:nvSpPr>
          <p:spPr>
            <a:xfrm>
              <a:off x="0" y="0"/>
              <a:ext cx="740988" cy="720573"/>
            </a:xfrm>
            <a:custGeom>
              <a:avLst/>
              <a:gdLst/>
              <a:ahLst/>
              <a:cxnLst/>
              <a:rect l="l" t="t" r="r" b="b"/>
              <a:pathLst>
                <a:path w="740988" h="720573">
                  <a:moveTo>
                    <a:pt x="370494" y="0"/>
                  </a:moveTo>
                  <a:cubicBezTo>
                    <a:pt x="165876" y="0"/>
                    <a:pt x="0" y="161306"/>
                    <a:pt x="0" y="360287"/>
                  </a:cubicBezTo>
                  <a:cubicBezTo>
                    <a:pt x="0" y="559267"/>
                    <a:pt x="165876" y="720573"/>
                    <a:pt x="370494" y="720573"/>
                  </a:cubicBezTo>
                  <a:cubicBezTo>
                    <a:pt x="575112" y="720573"/>
                    <a:pt x="740988" y="559267"/>
                    <a:pt x="740988" y="360287"/>
                  </a:cubicBezTo>
                  <a:cubicBezTo>
                    <a:pt x="740988" y="161306"/>
                    <a:pt x="575112" y="0"/>
                    <a:pt x="370494" y="0"/>
                  </a:cubicBezTo>
                  <a:close/>
                </a:path>
              </a:pathLst>
            </a:custGeom>
            <a:blipFill>
              <a:blip r:embed="rId3"/>
              <a:stretch>
                <a:fillRect b="-22210"/>
              </a:stretch>
            </a:blipFill>
          </p:spPr>
        </p:sp>
      </p:grpSp>
      <p:sp>
        <p:nvSpPr>
          <p:cNvPr id="11" name="TextBox 11"/>
          <p:cNvSpPr txBox="1"/>
          <p:nvPr/>
        </p:nvSpPr>
        <p:spPr>
          <a:xfrm>
            <a:off x="4067364" y="9779899"/>
            <a:ext cx="2410778" cy="428625"/>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IT22370228	</a:t>
            </a:r>
            <a:r>
              <a:rPr lang="en-US" sz="2700" spc="-15">
                <a:solidFill>
                  <a:srgbClr val="000000"/>
                </a:solidFill>
                <a:latin typeface="Cambria"/>
                <a:ea typeface="Cambria"/>
                <a:cs typeface="Cambria"/>
                <a:sym typeface="Cambria"/>
              </a:rPr>
              <a:t>|</a:t>
            </a:r>
          </a:p>
        </p:txBody>
      </p:sp>
      <p:sp>
        <p:nvSpPr>
          <p:cNvPr id="12" name="TextBox 12"/>
          <p:cNvSpPr txBox="1"/>
          <p:nvPr/>
        </p:nvSpPr>
        <p:spPr>
          <a:xfrm>
            <a:off x="6668025" y="9779899"/>
            <a:ext cx="3378518" cy="428625"/>
          </a:xfrm>
          <a:prstGeom prst="rect">
            <a:avLst/>
          </a:prstGeom>
        </p:spPr>
        <p:txBody>
          <a:bodyPr lIns="0" tIns="0" rIns="0" bIns="0" rtlCol="0" anchor="t">
            <a:spAutoFit/>
          </a:bodyPr>
          <a:lstStyle/>
          <a:p>
            <a:pPr algn="l">
              <a:lnSpc>
                <a:spcPts val="3240"/>
              </a:lnSpc>
            </a:pPr>
            <a:r>
              <a:rPr lang="en-US" sz="2700">
                <a:solidFill>
                  <a:srgbClr val="000000"/>
                </a:solidFill>
                <a:latin typeface="Cambria"/>
                <a:ea typeface="Cambria"/>
                <a:cs typeface="Cambria"/>
                <a:sym typeface="Cambria"/>
              </a:rPr>
              <a:t>Disanayaka S.T</a:t>
            </a:r>
          </a:p>
        </p:txBody>
      </p:sp>
      <p:sp>
        <p:nvSpPr>
          <p:cNvPr id="13" name="TextBox 13"/>
          <p:cNvSpPr txBox="1"/>
          <p:nvPr/>
        </p:nvSpPr>
        <p:spPr>
          <a:xfrm>
            <a:off x="10237042" y="9779899"/>
            <a:ext cx="2251710" cy="428625"/>
          </a:xfrm>
          <a:prstGeom prst="rect">
            <a:avLst/>
          </a:prstGeom>
        </p:spPr>
        <p:txBody>
          <a:bodyPr lIns="0" tIns="0" rIns="0" bIns="0" rtlCol="0" anchor="t">
            <a:spAutoFit/>
          </a:bodyPr>
          <a:lstStyle/>
          <a:p>
            <a:pPr algn="l">
              <a:lnSpc>
                <a:spcPts val="3240"/>
              </a:lnSpc>
            </a:pPr>
            <a:r>
              <a:rPr lang="en-US" sz="2700">
                <a:solidFill>
                  <a:srgbClr val="000000"/>
                </a:solidFill>
                <a:latin typeface="Cambria"/>
                <a:ea typeface="Cambria"/>
                <a:cs typeface="Cambria"/>
                <a:sym typeface="Cambria"/>
              </a:rPr>
              <a:t>25-26J-172</a:t>
            </a:r>
          </a:p>
        </p:txBody>
      </p:sp>
      <p:sp>
        <p:nvSpPr>
          <p:cNvPr id="14" name="Freeform 14"/>
          <p:cNvSpPr/>
          <p:nvPr/>
        </p:nvSpPr>
        <p:spPr>
          <a:xfrm flipH="1">
            <a:off x="13780087" y="5397974"/>
            <a:ext cx="4507913" cy="4840712"/>
          </a:xfrm>
          <a:custGeom>
            <a:avLst/>
            <a:gdLst/>
            <a:ahLst/>
            <a:cxnLst/>
            <a:rect l="l" t="t" r="r" b="b"/>
            <a:pathLst>
              <a:path w="4507913" h="4840712">
                <a:moveTo>
                  <a:pt x="4507913" y="0"/>
                </a:moveTo>
                <a:lnTo>
                  <a:pt x="0" y="0"/>
                </a:lnTo>
                <a:lnTo>
                  <a:pt x="0" y="4840712"/>
                </a:lnTo>
                <a:lnTo>
                  <a:pt x="4507913" y="4840712"/>
                </a:lnTo>
                <a:lnTo>
                  <a:pt x="4507913" y="0"/>
                </a:lnTo>
                <a:close/>
              </a:path>
            </a:pathLst>
          </a:custGeom>
          <a:blipFill>
            <a:blip>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15550514" y="9857014"/>
            <a:ext cx="1216343" cy="311150"/>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8/26/2025</a:t>
            </a:r>
          </a:p>
        </p:txBody>
      </p:sp>
      <p:sp>
        <p:nvSpPr>
          <p:cNvPr id="16" name="TextBox 16"/>
          <p:cNvSpPr txBox="1"/>
          <p:nvPr/>
        </p:nvSpPr>
        <p:spPr>
          <a:xfrm>
            <a:off x="1222212" y="8157673"/>
            <a:ext cx="8101081" cy="533400"/>
          </a:xfrm>
          <a:prstGeom prst="rect">
            <a:avLst/>
          </a:prstGeom>
        </p:spPr>
        <p:txBody>
          <a:bodyPr lIns="0" tIns="0" rIns="0" bIns="0" rtlCol="0" anchor="t">
            <a:spAutoFit/>
          </a:bodyPr>
          <a:lstStyle/>
          <a:p>
            <a:pPr algn="ctr">
              <a:lnSpc>
                <a:spcPts val="4199"/>
              </a:lnSpc>
              <a:spcBef>
                <a:spcPct val="0"/>
              </a:spcBef>
            </a:pPr>
            <a:r>
              <a:rPr lang="en-US" sz="3499" b="1">
                <a:solidFill>
                  <a:srgbClr val="000000"/>
                </a:solidFill>
                <a:latin typeface="Cambria Bold"/>
                <a:ea typeface="Cambria Bold"/>
                <a:cs typeface="Cambria Bold"/>
                <a:sym typeface="Cambria Bold"/>
              </a:rPr>
              <a:t> Specialization: Information Technology</a:t>
            </a:r>
          </a:p>
        </p:txBody>
      </p:sp>
      <p:sp>
        <p:nvSpPr>
          <p:cNvPr id="17" name="TextBox 17"/>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559958"/>
            <a:ext cx="3771899" cy="727042"/>
            <a:chOff x="0" y="0"/>
            <a:chExt cx="5029198" cy="969390"/>
          </a:xfrm>
        </p:grpSpPr>
        <p:sp>
          <p:nvSpPr>
            <p:cNvPr id="3" name="Freeform 3"/>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grpSp>
        <p:nvGrpSpPr>
          <p:cNvPr id="4" name="Group 4"/>
          <p:cNvGrpSpPr/>
          <p:nvPr/>
        </p:nvGrpSpPr>
        <p:grpSpPr>
          <a:xfrm>
            <a:off x="852997" y="1028700"/>
            <a:ext cx="6795025" cy="4114800"/>
            <a:chOff x="0" y="0"/>
            <a:chExt cx="1789636" cy="1083733"/>
          </a:xfrm>
        </p:grpSpPr>
        <p:sp>
          <p:nvSpPr>
            <p:cNvPr id="5" name="Freeform 5"/>
            <p:cNvSpPr/>
            <p:nvPr/>
          </p:nvSpPr>
          <p:spPr>
            <a:xfrm>
              <a:off x="0" y="0"/>
              <a:ext cx="1789636" cy="1083733"/>
            </a:xfrm>
            <a:custGeom>
              <a:avLst/>
              <a:gdLst/>
              <a:ahLst/>
              <a:cxnLst/>
              <a:rect l="l" t="t" r="r" b="b"/>
              <a:pathLst>
                <a:path w="1789636" h="1083733">
                  <a:moveTo>
                    <a:pt x="67222" y="0"/>
                  </a:moveTo>
                  <a:lnTo>
                    <a:pt x="1722415" y="0"/>
                  </a:lnTo>
                  <a:cubicBezTo>
                    <a:pt x="1740243" y="0"/>
                    <a:pt x="1757341" y="7082"/>
                    <a:pt x="1769948" y="19689"/>
                  </a:cubicBezTo>
                  <a:cubicBezTo>
                    <a:pt x="1782554" y="32295"/>
                    <a:pt x="1789636" y="49393"/>
                    <a:pt x="1789636" y="67222"/>
                  </a:cubicBezTo>
                  <a:lnTo>
                    <a:pt x="1789636" y="1016512"/>
                  </a:lnTo>
                  <a:cubicBezTo>
                    <a:pt x="1789636" y="1034340"/>
                    <a:pt x="1782554" y="1051438"/>
                    <a:pt x="1769948" y="1064045"/>
                  </a:cubicBezTo>
                  <a:cubicBezTo>
                    <a:pt x="1757341" y="1076651"/>
                    <a:pt x="1740243" y="1083733"/>
                    <a:pt x="1722415" y="1083733"/>
                  </a:cubicBezTo>
                  <a:lnTo>
                    <a:pt x="67222" y="1083733"/>
                  </a:lnTo>
                  <a:cubicBezTo>
                    <a:pt x="49393" y="1083733"/>
                    <a:pt x="32295" y="1076651"/>
                    <a:pt x="19689" y="1064045"/>
                  </a:cubicBezTo>
                  <a:cubicBezTo>
                    <a:pt x="7082" y="1051438"/>
                    <a:pt x="0" y="1034340"/>
                    <a:pt x="0" y="1016512"/>
                  </a:cubicBezTo>
                  <a:lnTo>
                    <a:pt x="0" y="67222"/>
                  </a:lnTo>
                  <a:cubicBezTo>
                    <a:pt x="0" y="49393"/>
                    <a:pt x="7082" y="32295"/>
                    <a:pt x="19689" y="19689"/>
                  </a:cubicBezTo>
                  <a:cubicBezTo>
                    <a:pt x="32295" y="7082"/>
                    <a:pt x="49393" y="0"/>
                    <a:pt x="67222" y="0"/>
                  </a:cubicBezTo>
                  <a:close/>
                </a:path>
              </a:pathLst>
            </a:custGeom>
            <a:solidFill>
              <a:srgbClr val="FFFFFF"/>
            </a:solidFill>
            <a:ln w="38100" cap="rnd">
              <a:solidFill>
                <a:srgbClr val="000000"/>
              </a:solidFill>
              <a:prstDash val="solid"/>
              <a:round/>
            </a:ln>
          </p:spPr>
        </p:sp>
        <p:sp>
          <p:nvSpPr>
            <p:cNvPr id="6" name="TextBox 6"/>
            <p:cNvSpPr txBox="1"/>
            <p:nvPr/>
          </p:nvSpPr>
          <p:spPr>
            <a:xfrm>
              <a:off x="0" y="-9525"/>
              <a:ext cx="1789636" cy="1093258"/>
            </a:xfrm>
            <a:prstGeom prst="rect">
              <a:avLst/>
            </a:prstGeom>
          </p:spPr>
          <p:txBody>
            <a:bodyPr lIns="50800" tIns="50800" rIns="50800" bIns="50800" rtlCol="0" anchor="ctr"/>
            <a:lstStyle/>
            <a:p>
              <a:pPr algn="ctr">
                <a:lnSpc>
                  <a:spcPts val="2160"/>
                </a:lnSpc>
              </a:pPr>
              <a:endParaRPr/>
            </a:p>
          </p:txBody>
        </p:sp>
      </p:grpSp>
      <p:grpSp>
        <p:nvGrpSpPr>
          <p:cNvPr id="7" name="Group 7"/>
          <p:cNvGrpSpPr/>
          <p:nvPr/>
        </p:nvGrpSpPr>
        <p:grpSpPr>
          <a:xfrm>
            <a:off x="852997" y="5294329"/>
            <a:ext cx="6795025" cy="3932069"/>
            <a:chOff x="0" y="0"/>
            <a:chExt cx="1789636" cy="1035607"/>
          </a:xfrm>
        </p:grpSpPr>
        <p:sp>
          <p:nvSpPr>
            <p:cNvPr id="8" name="Freeform 8"/>
            <p:cNvSpPr/>
            <p:nvPr/>
          </p:nvSpPr>
          <p:spPr>
            <a:xfrm>
              <a:off x="0" y="0"/>
              <a:ext cx="1789636" cy="1035607"/>
            </a:xfrm>
            <a:custGeom>
              <a:avLst/>
              <a:gdLst/>
              <a:ahLst/>
              <a:cxnLst/>
              <a:rect l="l" t="t" r="r" b="b"/>
              <a:pathLst>
                <a:path w="1789636" h="1035607">
                  <a:moveTo>
                    <a:pt x="67222" y="0"/>
                  </a:moveTo>
                  <a:lnTo>
                    <a:pt x="1722415" y="0"/>
                  </a:lnTo>
                  <a:cubicBezTo>
                    <a:pt x="1740243" y="0"/>
                    <a:pt x="1757341" y="7082"/>
                    <a:pt x="1769948" y="19689"/>
                  </a:cubicBezTo>
                  <a:cubicBezTo>
                    <a:pt x="1782554" y="32295"/>
                    <a:pt x="1789636" y="49393"/>
                    <a:pt x="1789636" y="67222"/>
                  </a:cubicBezTo>
                  <a:lnTo>
                    <a:pt x="1789636" y="968385"/>
                  </a:lnTo>
                  <a:cubicBezTo>
                    <a:pt x="1789636" y="986213"/>
                    <a:pt x="1782554" y="1003311"/>
                    <a:pt x="1769948" y="1015918"/>
                  </a:cubicBezTo>
                  <a:cubicBezTo>
                    <a:pt x="1757341" y="1028524"/>
                    <a:pt x="1740243" y="1035607"/>
                    <a:pt x="1722415" y="1035607"/>
                  </a:cubicBezTo>
                  <a:lnTo>
                    <a:pt x="67222" y="1035607"/>
                  </a:lnTo>
                  <a:cubicBezTo>
                    <a:pt x="49393" y="1035607"/>
                    <a:pt x="32295" y="1028524"/>
                    <a:pt x="19689" y="1015918"/>
                  </a:cubicBezTo>
                  <a:cubicBezTo>
                    <a:pt x="7082" y="1003311"/>
                    <a:pt x="0" y="986213"/>
                    <a:pt x="0" y="968385"/>
                  </a:cubicBezTo>
                  <a:lnTo>
                    <a:pt x="0" y="67222"/>
                  </a:lnTo>
                  <a:cubicBezTo>
                    <a:pt x="0" y="49393"/>
                    <a:pt x="7082" y="32295"/>
                    <a:pt x="19689" y="19689"/>
                  </a:cubicBezTo>
                  <a:cubicBezTo>
                    <a:pt x="32295" y="7082"/>
                    <a:pt x="49393" y="0"/>
                    <a:pt x="67222" y="0"/>
                  </a:cubicBezTo>
                  <a:close/>
                </a:path>
              </a:pathLst>
            </a:custGeom>
            <a:solidFill>
              <a:srgbClr val="FFFFFF"/>
            </a:solidFill>
            <a:ln w="38100" cap="rnd">
              <a:solidFill>
                <a:srgbClr val="000000"/>
              </a:solidFill>
              <a:prstDash val="solid"/>
              <a:round/>
            </a:ln>
          </p:spPr>
        </p:sp>
        <p:sp>
          <p:nvSpPr>
            <p:cNvPr id="9" name="TextBox 9"/>
            <p:cNvSpPr txBox="1"/>
            <p:nvPr/>
          </p:nvSpPr>
          <p:spPr>
            <a:xfrm>
              <a:off x="0" y="-9525"/>
              <a:ext cx="1789636" cy="1045132"/>
            </a:xfrm>
            <a:prstGeom prst="rect">
              <a:avLst/>
            </a:prstGeom>
          </p:spPr>
          <p:txBody>
            <a:bodyPr lIns="50800" tIns="50800" rIns="50800" bIns="50800" rtlCol="0" anchor="ctr"/>
            <a:lstStyle/>
            <a:p>
              <a:pPr algn="ctr">
                <a:lnSpc>
                  <a:spcPts val="2160"/>
                </a:lnSpc>
              </a:pPr>
              <a:endParaRPr/>
            </a:p>
          </p:txBody>
        </p:sp>
      </p:grpSp>
      <p:graphicFrame>
        <p:nvGraphicFramePr>
          <p:cNvPr id="10" name="Object 10"/>
          <p:cNvGraphicFramePr/>
          <p:nvPr/>
        </p:nvGraphicFramePr>
        <p:xfrm>
          <a:off x="9263947" y="2227201"/>
          <a:ext cx="8801100" cy="2514600"/>
        </p:xfrm>
        <a:graphic>
          <a:graphicData uri="http://schemas.openxmlformats.org/presentationml/2006/ole">
            <mc:AlternateContent xmlns:mc="http://schemas.openxmlformats.org/markup-compatibility/2006">
              <mc:Choice xmlns:v="urn:schemas-microsoft-com:vml" Requires="v">
                <p:oleObj name="Worksheet" r:id="rId3" imgW="10553700" imgH="4267200" progId="Excel.Sheet.12">
                  <p:embed/>
                </p:oleObj>
              </mc:Choice>
              <mc:Fallback>
                <p:oleObj name="Worksheet" r:id="rId3" imgW="10553700" imgH="4267200" progId="Excel.Sheet.12">
                  <p:embed/>
                  <p:pic>
                    <p:nvPicPr>
                      <p:cNvPr id="10" name="Object 10"/>
                      <p:cNvPicPr/>
                      <p:nvPr/>
                    </p:nvPicPr>
                    <p:blipFill>
                      <a:blip r:embed="rId4"/>
                      <a:stretch>
                        <a:fillRect/>
                      </a:stretch>
                    </p:blipFill>
                    <p:spPr>
                      <a:xfrm>
                        <a:off x="9263947" y="2227201"/>
                        <a:ext cx="8801100" cy="2514600"/>
                      </a:xfrm>
                      <a:prstGeom prst="rect">
                        <a:avLst/>
                      </a:prstGeom>
                    </p:spPr>
                  </p:pic>
                </p:oleObj>
              </mc:Fallback>
            </mc:AlternateContent>
          </a:graphicData>
        </a:graphic>
      </p:graphicFrame>
      <p:grpSp>
        <p:nvGrpSpPr>
          <p:cNvPr id="11" name="Group 11"/>
          <p:cNvGrpSpPr/>
          <p:nvPr/>
        </p:nvGrpSpPr>
        <p:grpSpPr>
          <a:xfrm>
            <a:off x="8899979" y="1028700"/>
            <a:ext cx="9245934" cy="8229600"/>
            <a:chOff x="0" y="0"/>
            <a:chExt cx="2435143" cy="2167467"/>
          </a:xfrm>
        </p:grpSpPr>
        <p:sp>
          <p:nvSpPr>
            <p:cNvPr id="12" name="Freeform 12"/>
            <p:cNvSpPr/>
            <p:nvPr/>
          </p:nvSpPr>
          <p:spPr>
            <a:xfrm>
              <a:off x="0" y="0"/>
              <a:ext cx="2435143" cy="2167467"/>
            </a:xfrm>
            <a:custGeom>
              <a:avLst/>
              <a:gdLst/>
              <a:ahLst/>
              <a:cxnLst/>
              <a:rect l="l" t="t" r="r" b="b"/>
              <a:pathLst>
                <a:path w="2435143" h="2167467">
                  <a:moveTo>
                    <a:pt x="42704" y="0"/>
                  </a:moveTo>
                  <a:lnTo>
                    <a:pt x="2392439" y="0"/>
                  </a:lnTo>
                  <a:cubicBezTo>
                    <a:pt x="2403765" y="0"/>
                    <a:pt x="2414627" y="4499"/>
                    <a:pt x="2422635" y="12508"/>
                  </a:cubicBezTo>
                  <a:cubicBezTo>
                    <a:pt x="2430644" y="20516"/>
                    <a:pt x="2435143" y="31378"/>
                    <a:pt x="2435143" y="42704"/>
                  </a:cubicBezTo>
                  <a:lnTo>
                    <a:pt x="2435143" y="2124763"/>
                  </a:lnTo>
                  <a:cubicBezTo>
                    <a:pt x="2435143" y="2148348"/>
                    <a:pt x="2416024" y="2167467"/>
                    <a:pt x="2392439" y="2167467"/>
                  </a:cubicBezTo>
                  <a:lnTo>
                    <a:pt x="42704" y="2167467"/>
                  </a:lnTo>
                  <a:cubicBezTo>
                    <a:pt x="31378" y="2167467"/>
                    <a:pt x="20516" y="2162968"/>
                    <a:pt x="12508" y="2154959"/>
                  </a:cubicBezTo>
                  <a:cubicBezTo>
                    <a:pt x="4499" y="2146951"/>
                    <a:pt x="0" y="2136089"/>
                    <a:pt x="0" y="2124763"/>
                  </a:cubicBezTo>
                  <a:lnTo>
                    <a:pt x="0" y="42704"/>
                  </a:lnTo>
                  <a:cubicBezTo>
                    <a:pt x="0" y="31378"/>
                    <a:pt x="4499" y="20516"/>
                    <a:pt x="12508" y="12508"/>
                  </a:cubicBezTo>
                  <a:cubicBezTo>
                    <a:pt x="20516" y="4499"/>
                    <a:pt x="31378" y="0"/>
                    <a:pt x="42704" y="0"/>
                  </a:cubicBezTo>
                  <a:close/>
                </a:path>
              </a:pathLst>
            </a:custGeom>
            <a:solidFill>
              <a:srgbClr val="000000">
                <a:alpha val="0"/>
              </a:srgbClr>
            </a:solidFill>
            <a:ln w="38100" cap="rnd">
              <a:solidFill>
                <a:srgbClr val="000000"/>
              </a:solidFill>
              <a:prstDash val="solid"/>
              <a:round/>
            </a:ln>
          </p:spPr>
        </p:sp>
        <p:sp>
          <p:nvSpPr>
            <p:cNvPr id="13" name="TextBox 13"/>
            <p:cNvSpPr txBox="1"/>
            <p:nvPr/>
          </p:nvSpPr>
          <p:spPr>
            <a:xfrm>
              <a:off x="0" y="-9525"/>
              <a:ext cx="2435143" cy="2176992"/>
            </a:xfrm>
            <a:prstGeom prst="rect">
              <a:avLst/>
            </a:prstGeom>
          </p:spPr>
          <p:txBody>
            <a:bodyPr lIns="50800" tIns="50800" rIns="50800" bIns="50800" rtlCol="0" anchor="ctr"/>
            <a:lstStyle/>
            <a:p>
              <a:pPr algn="ctr">
                <a:lnSpc>
                  <a:spcPts val="2160"/>
                </a:lnSpc>
              </a:pPr>
              <a:endParaRPr/>
            </a:p>
          </p:txBody>
        </p:sp>
      </p:grpSp>
      <p:sp>
        <p:nvSpPr>
          <p:cNvPr id="14" name="TextBox 14"/>
          <p:cNvSpPr txBox="1"/>
          <p:nvPr/>
        </p:nvSpPr>
        <p:spPr>
          <a:xfrm>
            <a:off x="4067364" y="9779899"/>
            <a:ext cx="2410778" cy="428625"/>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IT22370228	</a:t>
            </a:r>
            <a:r>
              <a:rPr lang="en-US" sz="2700" spc="-15">
                <a:solidFill>
                  <a:srgbClr val="000000"/>
                </a:solidFill>
                <a:latin typeface="Cambria"/>
                <a:ea typeface="Cambria"/>
                <a:cs typeface="Cambria"/>
                <a:sym typeface="Cambria"/>
              </a:rPr>
              <a:t>|</a:t>
            </a:r>
          </a:p>
        </p:txBody>
      </p:sp>
      <p:sp>
        <p:nvSpPr>
          <p:cNvPr id="15" name="TextBox 15"/>
          <p:cNvSpPr txBox="1"/>
          <p:nvPr/>
        </p:nvSpPr>
        <p:spPr>
          <a:xfrm>
            <a:off x="6668025" y="9779899"/>
            <a:ext cx="3378518" cy="428625"/>
          </a:xfrm>
          <a:prstGeom prst="rect">
            <a:avLst/>
          </a:prstGeom>
        </p:spPr>
        <p:txBody>
          <a:bodyPr lIns="0" tIns="0" rIns="0" bIns="0" rtlCol="0" anchor="t">
            <a:spAutoFit/>
          </a:bodyPr>
          <a:lstStyle/>
          <a:p>
            <a:pPr algn="l">
              <a:lnSpc>
                <a:spcPts val="3240"/>
              </a:lnSpc>
            </a:pPr>
            <a:r>
              <a:rPr lang="en-US" sz="2700">
                <a:solidFill>
                  <a:srgbClr val="000000"/>
                </a:solidFill>
                <a:latin typeface="Cambria"/>
                <a:ea typeface="Cambria"/>
                <a:cs typeface="Cambria"/>
                <a:sym typeface="Cambria"/>
              </a:rPr>
              <a:t>Disanayaka S.T</a:t>
            </a:r>
          </a:p>
        </p:txBody>
      </p:sp>
      <p:sp>
        <p:nvSpPr>
          <p:cNvPr id="16" name="TextBox 16"/>
          <p:cNvSpPr txBox="1"/>
          <p:nvPr/>
        </p:nvSpPr>
        <p:spPr>
          <a:xfrm>
            <a:off x="10237042" y="9779899"/>
            <a:ext cx="2251710" cy="428625"/>
          </a:xfrm>
          <a:prstGeom prst="rect">
            <a:avLst/>
          </a:prstGeom>
        </p:spPr>
        <p:txBody>
          <a:bodyPr lIns="0" tIns="0" rIns="0" bIns="0" rtlCol="0" anchor="t">
            <a:spAutoFit/>
          </a:bodyPr>
          <a:lstStyle/>
          <a:p>
            <a:pPr algn="l">
              <a:lnSpc>
                <a:spcPts val="3240"/>
              </a:lnSpc>
            </a:pPr>
            <a:r>
              <a:rPr lang="en-US" sz="2700">
                <a:solidFill>
                  <a:srgbClr val="000000"/>
                </a:solidFill>
                <a:latin typeface="Cambria"/>
                <a:ea typeface="Cambria"/>
                <a:cs typeface="Cambria"/>
                <a:sym typeface="Cambria"/>
              </a:rPr>
              <a:t>25-26J-172</a:t>
            </a:r>
          </a:p>
        </p:txBody>
      </p:sp>
      <p:sp>
        <p:nvSpPr>
          <p:cNvPr id="17" name="TextBox 17"/>
          <p:cNvSpPr txBox="1"/>
          <p:nvPr/>
        </p:nvSpPr>
        <p:spPr>
          <a:xfrm>
            <a:off x="15550514" y="9857014"/>
            <a:ext cx="1216343" cy="311150"/>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8/26/2025</a:t>
            </a:r>
          </a:p>
        </p:txBody>
      </p:sp>
      <p:sp>
        <p:nvSpPr>
          <p:cNvPr id="18" name="TextBox 18"/>
          <p:cNvSpPr txBox="1"/>
          <p:nvPr/>
        </p:nvSpPr>
        <p:spPr>
          <a:xfrm>
            <a:off x="1098549" y="253367"/>
            <a:ext cx="18276986" cy="356233"/>
          </a:xfrm>
          <a:prstGeom prst="rect">
            <a:avLst/>
          </a:prstGeom>
        </p:spPr>
        <p:txBody>
          <a:bodyPr lIns="0" tIns="0" rIns="0" bIns="0" rtlCol="0" anchor="t">
            <a:spAutoFit/>
          </a:bodyPr>
          <a:lstStyle/>
          <a:p>
            <a:pPr algn="just">
              <a:lnSpc>
                <a:spcPts val="2940"/>
              </a:lnSpc>
            </a:pPr>
            <a:r>
              <a:rPr lang="en-US" sz="2100" b="1">
                <a:solidFill>
                  <a:srgbClr val="393125"/>
                </a:solidFill>
                <a:latin typeface="Canva Sans Bold"/>
                <a:ea typeface="Canva Sans Bold"/>
                <a:cs typeface="Canva Sans Bold"/>
                <a:sym typeface="Canva Sans Bold"/>
              </a:rPr>
              <a:t>DESIGN AND DEVELOPMENT OF AN EXPLAINABLE AI ENGINE FOR STUDENT RISK INSIGHTS AND RECOMMENDATIONS</a:t>
            </a:r>
          </a:p>
        </p:txBody>
      </p:sp>
      <p:sp>
        <p:nvSpPr>
          <p:cNvPr id="19" name="TextBox 19"/>
          <p:cNvSpPr txBox="1"/>
          <p:nvPr/>
        </p:nvSpPr>
        <p:spPr>
          <a:xfrm>
            <a:off x="557532" y="1009650"/>
            <a:ext cx="6428734" cy="485775"/>
          </a:xfrm>
          <a:prstGeom prst="rect">
            <a:avLst/>
          </a:prstGeom>
        </p:spPr>
        <p:txBody>
          <a:bodyPr lIns="0" tIns="0" rIns="0" bIns="0" rtlCol="0" anchor="t">
            <a:spAutoFit/>
          </a:bodyPr>
          <a:lstStyle/>
          <a:p>
            <a:pPr algn="ctr">
              <a:lnSpc>
                <a:spcPts val="3719"/>
              </a:lnSpc>
              <a:spcBef>
                <a:spcPct val="0"/>
              </a:spcBef>
            </a:pPr>
            <a:r>
              <a:rPr lang="en-US" sz="3099" b="1">
                <a:solidFill>
                  <a:srgbClr val="000000"/>
                </a:solidFill>
                <a:latin typeface="Cambria Bold"/>
                <a:ea typeface="Cambria Bold"/>
                <a:cs typeface="Cambria Bold"/>
                <a:sym typeface="Cambria Bold"/>
              </a:rPr>
              <a:t>Knowledge Gap</a:t>
            </a:r>
          </a:p>
        </p:txBody>
      </p:sp>
      <p:sp>
        <p:nvSpPr>
          <p:cNvPr id="20" name="TextBox 20"/>
          <p:cNvSpPr txBox="1"/>
          <p:nvPr/>
        </p:nvSpPr>
        <p:spPr>
          <a:xfrm>
            <a:off x="2330669" y="5322842"/>
            <a:ext cx="3473391" cy="534389"/>
          </a:xfrm>
          <a:prstGeom prst="rect">
            <a:avLst/>
          </a:prstGeom>
        </p:spPr>
        <p:txBody>
          <a:bodyPr lIns="0" tIns="0" rIns="0" bIns="0" rtlCol="0" anchor="t">
            <a:spAutoFit/>
          </a:bodyPr>
          <a:lstStyle/>
          <a:p>
            <a:pPr algn="ctr">
              <a:lnSpc>
                <a:spcPts val="4387"/>
              </a:lnSpc>
            </a:pPr>
            <a:r>
              <a:rPr lang="en-US" sz="3134" b="1">
                <a:solidFill>
                  <a:srgbClr val="000000"/>
                </a:solidFill>
                <a:latin typeface="Canva Sans Bold"/>
                <a:ea typeface="Canva Sans Bold"/>
                <a:cs typeface="Canva Sans Bold"/>
                <a:sym typeface="Canva Sans Bold"/>
              </a:rPr>
              <a:t>Creative Solution </a:t>
            </a:r>
          </a:p>
        </p:txBody>
      </p:sp>
      <p:sp>
        <p:nvSpPr>
          <p:cNvPr id="21" name="TextBox 21"/>
          <p:cNvSpPr txBox="1"/>
          <p:nvPr/>
        </p:nvSpPr>
        <p:spPr>
          <a:xfrm>
            <a:off x="1098549" y="5885807"/>
            <a:ext cx="6287201" cy="3205230"/>
          </a:xfrm>
          <a:prstGeom prst="rect">
            <a:avLst/>
          </a:prstGeom>
        </p:spPr>
        <p:txBody>
          <a:bodyPr lIns="0" tIns="0" rIns="0" bIns="0" rtlCol="0" anchor="t">
            <a:spAutoFit/>
          </a:bodyPr>
          <a:lstStyle/>
          <a:p>
            <a:pPr marL="282799" lvl="1" indent="-141399" algn="l">
              <a:lnSpc>
                <a:spcPts val="1833"/>
              </a:lnSpc>
              <a:buFont typeface="Arial"/>
              <a:buChar char="•"/>
            </a:pPr>
            <a:r>
              <a:rPr lang="en-US" sz="1309">
                <a:solidFill>
                  <a:srgbClr val="000000"/>
                </a:solidFill>
                <a:latin typeface="Canva Sans"/>
                <a:ea typeface="Canva Sans"/>
                <a:cs typeface="Canva Sans"/>
                <a:sym typeface="Canva Sans"/>
              </a:rPr>
              <a:t>Integrated Framework: Combines explainability, counterfactual reasoning, personalized recommendations, fairness validation, and a user-friendly dashboard.</a:t>
            </a:r>
          </a:p>
          <a:p>
            <a:pPr marL="282799" lvl="1" indent="-141399" algn="l">
              <a:lnSpc>
                <a:spcPts val="1833"/>
              </a:lnSpc>
              <a:buFont typeface="Arial"/>
              <a:buChar char="•"/>
            </a:pPr>
            <a:r>
              <a:rPr lang="en-US" sz="1309">
                <a:solidFill>
                  <a:srgbClr val="000000"/>
                </a:solidFill>
                <a:latin typeface="Canva Sans"/>
                <a:ea typeface="Canva Sans"/>
                <a:cs typeface="Canva Sans"/>
                <a:sym typeface="Canva Sans"/>
              </a:rPr>
              <a:t>Counterfactual Generator (GANs/VAEs): Creates realistic “what-if” scenarios → actionable guidance.</a:t>
            </a:r>
          </a:p>
          <a:p>
            <a:pPr marL="282799" lvl="1" indent="-141399" algn="l">
              <a:lnSpc>
                <a:spcPts val="1833"/>
              </a:lnSpc>
              <a:buFont typeface="Arial"/>
              <a:buChar char="•"/>
            </a:pPr>
            <a:r>
              <a:rPr lang="en-US" sz="1309">
                <a:solidFill>
                  <a:srgbClr val="000000"/>
                </a:solidFill>
                <a:latin typeface="Canva Sans"/>
                <a:ea typeface="Canva Sans"/>
                <a:cs typeface="Canva Sans"/>
                <a:sym typeface="Canva Sans"/>
              </a:rPr>
              <a:t>Feedback-Enhanced Recommendation ModelModel (GNNs/Transformers)Personalized interventions (tutoring, mentoring, attendance programs) adapt over time.Feedback loop ensures the system learns from real-world outcomes, making recommendations increasingly accurate and context-sensitive—a feature largely missing in existing solutions.</a:t>
            </a:r>
          </a:p>
          <a:p>
            <a:pPr marL="282799" lvl="1" indent="-141399" algn="l">
              <a:lnSpc>
                <a:spcPts val="1833"/>
              </a:lnSpc>
              <a:buFont typeface="Arial"/>
              <a:buChar char="•"/>
            </a:pPr>
            <a:r>
              <a:rPr lang="en-US" sz="1309">
                <a:solidFill>
                  <a:srgbClr val="000000"/>
                </a:solidFill>
                <a:latin typeface="Canva Sans"/>
                <a:ea typeface="Canva Sans"/>
                <a:cs typeface="Canva Sans"/>
                <a:sym typeface="Canva Sans"/>
              </a:rPr>
              <a:t>Interactive Dashboard: Visual + natural-language outputs for intuitive understanding.</a:t>
            </a:r>
          </a:p>
          <a:p>
            <a:pPr algn="l">
              <a:lnSpc>
                <a:spcPts val="1833"/>
              </a:lnSpc>
            </a:pPr>
            <a:endParaRPr lang="en-US" sz="1309">
              <a:solidFill>
                <a:srgbClr val="000000"/>
              </a:solidFill>
              <a:latin typeface="Canva Sans"/>
              <a:ea typeface="Canva Sans"/>
              <a:cs typeface="Canva Sans"/>
              <a:sym typeface="Canva Sans"/>
            </a:endParaRPr>
          </a:p>
        </p:txBody>
      </p:sp>
      <p:sp>
        <p:nvSpPr>
          <p:cNvPr id="22" name="TextBox 22"/>
          <p:cNvSpPr txBox="1"/>
          <p:nvPr/>
        </p:nvSpPr>
        <p:spPr>
          <a:xfrm>
            <a:off x="984133" y="1756778"/>
            <a:ext cx="6663890" cy="2544255"/>
          </a:xfrm>
          <a:prstGeom prst="rect">
            <a:avLst/>
          </a:prstGeom>
        </p:spPr>
        <p:txBody>
          <a:bodyPr lIns="0" tIns="0" rIns="0" bIns="0" rtlCol="0" anchor="t">
            <a:spAutoFit/>
          </a:bodyPr>
          <a:lstStyle/>
          <a:p>
            <a:pPr marL="264281" lvl="1" indent="-132140" algn="l">
              <a:lnSpc>
                <a:spcPts val="1713"/>
              </a:lnSpc>
              <a:buFont typeface="Arial"/>
              <a:buChar char="•"/>
            </a:pPr>
            <a:r>
              <a:rPr lang="en-US" sz="1224">
                <a:solidFill>
                  <a:srgbClr val="000000"/>
                </a:solidFill>
                <a:latin typeface="Canva Sans"/>
                <a:ea typeface="Canva Sans"/>
                <a:cs typeface="Canva Sans"/>
                <a:sym typeface="Canva Sans"/>
              </a:rPr>
              <a:t>Current student risk prediction systems act as black boxes, providing only scores without explanation.</a:t>
            </a:r>
          </a:p>
          <a:p>
            <a:pPr marL="264281" lvl="1" indent="-132140" algn="l">
              <a:lnSpc>
                <a:spcPts val="1713"/>
              </a:lnSpc>
              <a:buFont typeface="Arial"/>
              <a:buChar char="•"/>
            </a:pPr>
            <a:r>
              <a:rPr lang="en-US" sz="1224">
                <a:solidFill>
                  <a:srgbClr val="000000"/>
                </a:solidFill>
                <a:latin typeface="Canva Sans"/>
                <a:ea typeface="Canva Sans"/>
                <a:cs typeface="Canva Sans"/>
                <a:sym typeface="Canva Sans"/>
              </a:rPr>
              <a:t>Few systems provide counterfactual “what-if” scenarios, and when they do, they are often unrealistic or limited to other domains.</a:t>
            </a:r>
          </a:p>
          <a:p>
            <a:pPr marL="264281" lvl="1" indent="-132140" algn="l">
              <a:lnSpc>
                <a:spcPts val="1713"/>
              </a:lnSpc>
              <a:buFont typeface="Arial"/>
              <a:buChar char="•"/>
            </a:pPr>
            <a:r>
              <a:rPr lang="en-US" sz="1224">
                <a:solidFill>
                  <a:srgbClr val="000000"/>
                </a:solidFill>
                <a:latin typeface="Canva Sans"/>
                <a:ea typeface="Canva Sans"/>
                <a:cs typeface="Canva Sans"/>
                <a:sym typeface="Canva Sans"/>
              </a:rPr>
              <a:t>Existing educational recommenders focus on courses or content, not personalized interventions for at-risk students.</a:t>
            </a:r>
          </a:p>
          <a:p>
            <a:pPr marL="264281" lvl="1" indent="-132140" algn="l">
              <a:lnSpc>
                <a:spcPts val="1713"/>
              </a:lnSpc>
              <a:buFont typeface="Arial"/>
              <a:buChar char="•"/>
            </a:pPr>
            <a:r>
              <a:rPr lang="en-US" sz="1224">
                <a:solidFill>
                  <a:srgbClr val="000000"/>
                </a:solidFill>
                <a:latin typeface="Canva Sans"/>
                <a:ea typeface="Canva Sans"/>
                <a:cs typeface="Canva Sans"/>
                <a:sym typeface="Canva Sans"/>
              </a:rPr>
              <a:t>None of the existing systems integrate a feedback loop — they don’t learn from whether an intervention worked or failed, meaning recommendations remain static.</a:t>
            </a:r>
          </a:p>
          <a:p>
            <a:pPr marL="264281" lvl="1" indent="-132140" algn="l">
              <a:lnSpc>
                <a:spcPts val="1713"/>
              </a:lnSpc>
              <a:buFont typeface="Arial"/>
              <a:buChar char="•"/>
            </a:pPr>
            <a:r>
              <a:rPr lang="en-US" sz="1224">
                <a:solidFill>
                  <a:srgbClr val="000000"/>
                </a:solidFill>
                <a:latin typeface="Canva Sans"/>
                <a:ea typeface="Canva Sans"/>
                <a:cs typeface="Canva Sans"/>
                <a:sym typeface="Canva Sans"/>
              </a:rPr>
              <a:t>Fairness and bias mitigation are rarely addressed in education AI systems.</a:t>
            </a:r>
          </a:p>
          <a:p>
            <a:pPr marL="264281" lvl="1" indent="-132140" algn="l">
              <a:lnSpc>
                <a:spcPts val="1713"/>
              </a:lnSpc>
              <a:buFont typeface="Arial"/>
              <a:buChar char="•"/>
            </a:pPr>
            <a:r>
              <a:rPr lang="en-US" sz="1224">
                <a:solidFill>
                  <a:srgbClr val="000000"/>
                </a:solidFill>
                <a:latin typeface="Canva Sans"/>
                <a:ea typeface="Canva Sans"/>
                <a:cs typeface="Canva Sans"/>
                <a:sym typeface="Canva Sans"/>
              </a:rPr>
              <a:t>No unified framework combines prediction, explainability, counterfactuals, adaptive recommendations, fairness, and usability.</a:t>
            </a:r>
          </a:p>
          <a:p>
            <a:pPr algn="l">
              <a:lnSpc>
                <a:spcPts val="1610"/>
              </a:lnSpc>
            </a:pPr>
            <a:endParaRPr lang="en-US" sz="1224">
              <a:solidFill>
                <a:srgbClr val="000000"/>
              </a:solidFill>
              <a:latin typeface="Canva Sans"/>
              <a:ea typeface="Canva Sans"/>
              <a:cs typeface="Canva Sans"/>
              <a:sym typeface="Canva Sans"/>
            </a:endParaRPr>
          </a:p>
        </p:txBody>
      </p:sp>
      <p:sp>
        <p:nvSpPr>
          <p:cNvPr id="23" name="TextBox 23"/>
          <p:cNvSpPr txBox="1"/>
          <p:nvPr/>
        </p:nvSpPr>
        <p:spPr>
          <a:xfrm>
            <a:off x="9263947" y="1347203"/>
            <a:ext cx="8286750" cy="428625"/>
          </a:xfrm>
          <a:prstGeom prst="rect">
            <a:avLst/>
          </a:prstGeom>
        </p:spPr>
        <p:txBody>
          <a:bodyPr lIns="0" tIns="0" rIns="0" bIns="0" rtlCol="0" anchor="t">
            <a:spAutoFit/>
          </a:bodyPr>
          <a:lstStyle/>
          <a:p>
            <a:pPr algn="ctr">
              <a:lnSpc>
                <a:spcPts val="3240"/>
              </a:lnSpc>
              <a:spcBef>
                <a:spcPct val="0"/>
              </a:spcBef>
            </a:pPr>
            <a:r>
              <a:rPr lang="en-US" sz="2700">
                <a:solidFill>
                  <a:srgbClr val="000000"/>
                </a:solidFill>
                <a:latin typeface="Cambria"/>
                <a:ea typeface="Cambria"/>
                <a:cs typeface="Cambria"/>
                <a:sym typeface="Cambria"/>
              </a:rPr>
              <a:t>Shortcomings of Existing Systems and Proposed Solution</a:t>
            </a:r>
          </a:p>
        </p:txBody>
      </p:sp>
      <p:sp>
        <p:nvSpPr>
          <p:cNvPr id="24" name="TextBox 24"/>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559958"/>
            <a:ext cx="3771899" cy="727042"/>
            <a:chOff x="0" y="0"/>
            <a:chExt cx="5029198" cy="969390"/>
          </a:xfrm>
        </p:grpSpPr>
        <p:sp>
          <p:nvSpPr>
            <p:cNvPr id="3" name="Freeform 3"/>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sp>
        <p:nvSpPr>
          <p:cNvPr id="4" name="TextBox 4"/>
          <p:cNvSpPr txBox="1"/>
          <p:nvPr/>
        </p:nvSpPr>
        <p:spPr>
          <a:xfrm>
            <a:off x="4067364" y="9779899"/>
            <a:ext cx="2410778" cy="428625"/>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IT22370228	</a:t>
            </a:r>
            <a:r>
              <a:rPr lang="en-US" sz="2700" spc="-15">
                <a:solidFill>
                  <a:srgbClr val="000000"/>
                </a:solidFill>
                <a:latin typeface="Cambria"/>
                <a:ea typeface="Cambria"/>
                <a:cs typeface="Cambria"/>
                <a:sym typeface="Cambria"/>
              </a:rPr>
              <a:t>|</a:t>
            </a:r>
          </a:p>
        </p:txBody>
      </p:sp>
      <p:sp>
        <p:nvSpPr>
          <p:cNvPr id="5" name="TextBox 5"/>
          <p:cNvSpPr txBox="1"/>
          <p:nvPr/>
        </p:nvSpPr>
        <p:spPr>
          <a:xfrm>
            <a:off x="6668025" y="9779899"/>
            <a:ext cx="3378518" cy="428625"/>
          </a:xfrm>
          <a:prstGeom prst="rect">
            <a:avLst/>
          </a:prstGeom>
        </p:spPr>
        <p:txBody>
          <a:bodyPr lIns="0" tIns="0" rIns="0" bIns="0" rtlCol="0" anchor="t">
            <a:spAutoFit/>
          </a:bodyPr>
          <a:lstStyle/>
          <a:p>
            <a:pPr algn="l">
              <a:lnSpc>
                <a:spcPts val="3240"/>
              </a:lnSpc>
            </a:pPr>
            <a:r>
              <a:rPr lang="en-US" sz="2700">
                <a:solidFill>
                  <a:srgbClr val="000000"/>
                </a:solidFill>
                <a:latin typeface="Cambria"/>
                <a:ea typeface="Cambria"/>
                <a:cs typeface="Cambria"/>
                <a:sym typeface="Cambria"/>
              </a:rPr>
              <a:t>Disanayaka S.T</a:t>
            </a:r>
          </a:p>
        </p:txBody>
      </p:sp>
      <p:sp>
        <p:nvSpPr>
          <p:cNvPr id="6" name="TextBox 6"/>
          <p:cNvSpPr txBox="1"/>
          <p:nvPr/>
        </p:nvSpPr>
        <p:spPr>
          <a:xfrm>
            <a:off x="10237042" y="9779899"/>
            <a:ext cx="2251710" cy="428625"/>
          </a:xfrm>
          <a:prstGeom prst="rect">
            <a:avLst/>
          </a:prstGeom>
        </p:spPr>
        <p:txBody>
          <a:bodyPr lIns="0" tIns="0" rIns="0" bIns="0" rtlCol="0" anchor="t">
            <a:spAutoFit/>
          </a:bodyPr>
          <a:lstStyle/>
          <a:p>
            <a:pPr algn="l">
              <a:lnSpc>
                <a:spcPts val="3240"/>
              </a:lnSpc>
            </a:pPr>
            <a:r>
              <a:rPr lang="en-US" sz="2700">
                <a:solidFill>
                  <a:srgbClr val="000000"/>
                </a:solidFill>
                <a:latin typeface="Cambria"/>
                <a:ea typeface="Cambria"/>
                <a:cs typeface="Cambria"/>
                <a:sym typeface="Cambria"/>
              </a:rPr>
              <a:t>25-26J-172</a:t>
            </a:r>
          </a:p>
        </p:txBody>
      </p:sp>
      <p:sp>
        <p:nvSpPr>
          <p:cNvPr id="7" name="TextBox 7"/>
          <p:cNvSpPr txBox="1"/>
          <p:nvPr/>
        </p:nvSpPr>
        <p:spPr>
          <a:xfrm>
            <a:off x="15550514" y="9857014"/>
            <a:ext cx="1216343" cy="311150"/>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8/26/2025</a:t>
            </a:r>
          </a:p>
        </p:txBody>
      </p:sp>
      <p:grpSp>
        <p:nvGrpSpPr>
          <p:cNvPr id="8" name="Group 8"/>
          <p:cNvGrpSpPr/>
          <p:nvPr/>
        </p:nvGrpSpPr>
        <p:grpSpPr>
          <a:xfrm>
            <a:off x="824859" y="852224"/>
            <a:ext cx="8261318" cy="4304717"/>
            <a:chOff x="0" y="0"/>
            <a:chExt cx="2175820" cy="1133753"/>
          </a:xfrm>
        </p:grpSpPr>
        <p:sp>
          <p:nvSpPr>
            <p:cNvPr id="9" name="Freeform 9"/>
            <p:cNvSpPr/>
            <p:nvPr/>
          </p:nvSpPr>
          <p:spPr>
            <a:xfrm>
              <a:off x="0" y="0"/>
              <a:ext cx="2175820" cy="1133753"/>
            </a:xfrm>
            <a:custGeom>
              <a:avLst/>
              <a:gdLst/>
              <a:ahLst/>
              <a:cxnLst/>
              <a:rect l="l" t="t" r="r" b="b"/>
              <a:pathLst>
                <a:path w="2175820" h="1133753">
                  <a:moveTo>
                    <a:pt x="55291" y="0"/>
                  </a:moveTo>
                  <a:lnTo>
                    <a:pt x="2120530" y="0"/>
                  </a:lnTo>
                  <a:cubicBezTo>
                    <a:pt x="2151066" y="0"/>
                    <a:pt x="2175820" y="24754"/>
                    <a:pt x="2175820" y="55291"/>
                  </a:cubicBezTo>
                  <a:lnTo>
                    <a:pt x="2175820" y="1078462"/>
                  </a:lnTo>
                  <a:cubicBezTo>
                    <a:pt x="2175820" y="1108998"/>
                    <a:pt x="2151066" y="1133753"/>
                    <a:pt x="2120530" y="1133753"/>
                  </a:cubicBezTo>
                  <a:lnTo>
                    <a:pt x="55291" y="1133753"/>
                  </a:lnTo>
                  <a:cubicBezTo>
                    <a:pt x="24754" y="1133753"/>
                    <a:pt x="0" y="1108998"/>
                    <a:pt x="0" y="1078462"/>
                  </a:cubicBezTo>
                  <a:lnTo>
                    <a:pt x="0" y="55291"/>
                  </a:lnTo>
                  <a:cubicBezTo>
                    <a:pt x="0" y="24754"/>
                    <a:pt x="24754" y="0"/>
                    <a:pt x="55291" y="0"/>
                  </a:cubicBezTo>
                  <a:close/>
                </a:path>
              </a:pathLst>
            </a:custGeom>
            <a:solidFill>
              <a:srgbClr val="FFFFFF"/>
            </a:solidFill>
            <a:ln w="38100" cap="rnd">
              <a:solidFill>
                <a:srgbClr val="000000"/>
              </a:solidFill>
              <a:prstDash val="solid"/>
              <a:round/>
            </a:ln>
          </p:spPr>
        </p:sp>
        <p:sp>
          <p:nvSpPr>
            <p:cNvPr id="10" name="TextBox 10"/>
            <p:cNvSpPr txBox="1"/>
            <p:nvPr/>
          </p:nvSpPr>
          <p:spPr>
            <a:xfrm>
              <a:off x="0" y="-9525"/>
              <a:ext cx="2175820" cy="1143278"/>
            </a:xfrm>
            <a:prstGeom prst="rect">
              <a:avLst/>
            </a:prstGeom>
          </p:spPr>
          <p:txBody>
            <a:bodyPr lIns="50800" tIns="50800" rIns="50800" bIns="50800" rtlCol="0" anchor="ctr"/>
            <a:lstStyle/>
            <a:p>
              <a:pPr algn="ctr">
                <a:lnSpc>
                  <a:spcPts val="2160"/>
                </a:lnSpc>
              </a:pPr>
              <a:endParaRPr/>
            </a:p>
          </p:txBody>
        </p:sp>
      </p:grpSp>
      <p:grpSp>
        <p:nvGrpSpPr>
          <p:cNvPr id="11" name="Group 11"/>
          <p:cNvGrpSpPr/>
          <p:nvPr/>
        </p:nvGrpSpPr>
        <p:grpSpPr>
          <a:xfrm>
            <a:off x="835057" y="5318866"/>
            <a:ext cx="8261318" cy="4304717"/>
            <a:chOff x="0" y="0"/>
            <a:chExt cx="2175820" cy="1133753"/>
          </a:xfrm>
        </p:grpSpPr>
        <p:sp>
          <p:nvSpPr>
            <p:cNvPr id="12" name="Freeform 12"/>
            <p:cNvSpPr/>
            <p:nvPr/>
          </p:nvSpPr>
          <p:spPr>
            <a:xfrm>
              <a:off x="0" y="0"/>
              <a:ext cx="2175820" cy="1133753"/>
            </a:xfrm>
            <a:custGeom>
              <a:avLst/>
              <a:gdLst/>
              <a:ahLst/>
              <a:cxnLst/>
              <a:rect l="l" t="t" r="r" b="b"/>
              <a:pathLst>
                <a:path w="2175820" h="1133753">
                  <a:moveTo>
                    <a:pt x="55291" y="0"/>
                  </a:moveTo>
                  <a:lnTo>
                    <a:pt x="2120530" y="0"/>
                  </a:lnTo>
                  <a:cubicBezTo>
                    <a:pt x="2151066" y="0"/>
                    <a:pt x="2175820" y="24754"/>
                    <a:pt x="2175820" y="55291"/>
                  </a:cubicBezTo>
                  <a:lnTo>
                    <a:pt x="2175820" y="1078462"/>
                  </a:lnTo>
                  <a:cubicBezTo>
                    <a:pt x="2175820" y="1108998"/>
                    <a:pt x="2151066" y="1133753"/>
                    <a:pt x="2120530" y="1133753"/>
                  </a:cubicBezTo>
                  <a:lnTo>
                    <a:pt x="55291" y="1133753"/>
                  </a:lnTo>
                  <a:cubicBezTo>
                    <a:pt x="24754" y="1133753"/>
                    <a:pt x="0" y="1108998"/>
                    <a:pt x="0" y="1078462"/>
                  </a:cubicBezTo>
                  <a:lnTo>
                    <a:pt x="0" y="55291"/>
                  </a:lnTo>
                  <a:cubicBezTo>
                    <a:pt x="0" y="24754"/>
                    <a:pt x="24754" y="0"/>
                    <a:pt x="55291" y="0"/>
                  </a:cubicBezTo>
                  <a:close/>
                </a:path>
              </a:pathLst>
            </a:custGeom>
            <a:solidFill>
              <a:srgbClr val="FFFFFF"/>
            </a:solidFill>
            <a:ln w="38100" cap="rnd">
              <a:solidFill>
                <a:srgbClr val="000000"/>
              </a:solidFill>
              <a:prstDash val="solid"/>
              <a:round/>
            </a:ln>
          </p:spPr>
        </p:sp>
        <p:sp>
          <p:nvSpPr>
            <p:cNvPr id="13" name="TextBox 13"/>
            <p:cNvSpPr txBox="1"/>
            <p:nvPr/>
          </p:nvSpPr>
          <p:spPr>
            <a:xfrm>
              <a:off x="0" y="-9525"/>
              <a:ext cx="2175820" cy="1143278"/>
            </a:xfrm>
            <a:prstGeom prst="rect">
              <a:avLst/>
            </a:prstGeom>
          </p:spPr>
          <p:txBody>
            <a:bodyPr lIns="50800" tIns="50800" rIns="50800" bIns="50800" rtlCol="0" anchor="ctr"/>
            <a:lstStyle/>
            <a:p>
              <a:pPr algn="ctr">
                <a:lnSpc>
                  <a:spcPts val="2160"/>
                </a:lnSpc>
              </a:pPr>
              <a:endParaRPr/>
            </a:p>
          </p:txBody>
        </p:sp>
      </p:grpSp>
      <p:grpSp>
        <p:nvGrpSpPr>
          <p:cNvPr id="14" name="Group 14"/>
          <p:cNvGrpSpPr/>
          <p:nvPr/>
        </p:nvGrpSpPr>
        <p:grpSpPr>
          <a:xfrm>
            <a:off x="9398032" y="838783"/>
            <a:ext cx="8261318" cy="4304717"/>
            <a:chOff x="0" y="0"/>
            <a:chExt cx="2175820" cy="1133753"/>
          </a:xfrm>
        </p:grpSpPr>
        <p:sp>
          <p:nvSpPr>
            <p:cNvPr id="15" name="Freeform 15"/>
            <p:cNvSpPr/>
            <p:nvPr/>
          </p:nvSpPr>
          <p:spPr>
            <a:xfrm>
              <a:off x="0" y="0"/>
              <a:ext cx="2175820" cy="1133753"/>
            </a:xfrm>
            <a:custGeom>
              <a:avLst/>
              <a:gdLst/>
              <a:ahLst/>
              <a:cxnLst/>
              <a:rect l="l" t="t" r="r" b="b"/>
              <a:pathLst>
                <a:path w="2175820" h="1133753">
                  <a:moveTo>
                    <a:pt x="55291" y="0"/>
                  </a:moveTo>
                  <a:lnTo>
                    <a:pt x="2120530" y="0"/>
                  </a:lnTo>
                  <a:cubicBezTo>
                    <a:pt x="2151066" y="0"/>
                    <a:pt x="2175820" y="24754"/>
                    <a:pt x="2175820" y="55291"/>
                  </a:cubicBezTo>
                  <a:lnTo>
                    <a:pt x="2175820" y="1078462"/>
                  </a:lnTo>
                  <a:cubicBezTo>
                    <a:pt x="2175820" y="1108998"/>
                    <a:pt x="2151066" y="1133753"/>
                    <a:pt x="2120530" y="1133753"/>
                  </a:cubicBezTo>
                  <a:lnTo>
                    <a:pt x="55291" y="1133753"/>
                  </a:lnTo>
                  <a:cubicBezTo>
                    <a:pt x="24754" y="1133753"/>
                    <a:pt x="0" y="1108998"/>
                    <a:pt x="0" y="1078462"/>
                  </a:cubicBezTo>
                  <a:lnTo>
                    <a:pt x="0" y="55291"/>
                  </a:lnTo>
                  <a:cubicBezTo>
                    <a:pt x="0" y="24754"/>
                    <a:pt x="24754" y="0"/>
                    <a:pt x="55291" y="0"/>
                  </a:cubicBezTo>
                  <a:close/>
                </a:path>
              </a:pathLst>
            </a:custGeom>
            <a:solidFill>
              <a:srgbClr val="FFFFFF"/>
            </a:solidFill>
            <a:ln w="38100" cap="rnd">
              <a:solidFill>
                <a:srgbClr val="000000"/>
              </a:solidFill>
              <a:prstDash val="solid"/>
              <a:round/>
            </a:ln>
          </p:spPr>
        </p:sp>
        <p:sp>
          <p:nvSpPr>
            <p:cNvPr id="16" name="TextBox 16"/>
            <p:cNvSpPr txBox="1"/>
            <p:nvPr/>
          </p:nvSpPr>
          <p:spPr>
            <a:xfrm>
              <a:off x="0" y="-9525"/>
              <a:ext cx="2175820" cy="1143278"/>
            </a:xfrm>
            <a:prstGeom prst="rect">
              <a:avLst/>
            </a:prstGeom>
          </p:spPr>
          <p:txBody>
            <a:bodyPr lIns="50800" tIns="50800" rIns="50800" bIns="50800" rtlCol="0" anchor="ctr"/>
            <a:lstStyle/>
            <a:p>
              <a:pPr algn="ctr">
                <a:lnSpc>
                  <a:spcPts val="2160"/>
                </a:lnSpc>
              </a:pPr>
              <a:endParaRPr/>
            </a:p>
          </p:txBody>
        </p:sp>
      </p:grpSp>
      <p:grpSp>
        <p:nvGrpSpPr>
          <p:cNvPr id="17" name="Group 17"/>
          <p:cNvGrpSpPr/>
          <p:nvPr/>
        </p:nvGrpSpPr>
        <p:grpSpPr>
          <a:xfrm>
            <a:off x="9436132" y="5337916"/>
            <a:ext cx="8261318" cy="4304717"/>
            <a:chOff x="0" y="0"/>
            <a:chExt cx="2175820" cy="1133753"/>
          </a:xfrm>
        </p:grpSpPr>
        <p:sp>
          <p:nvSpPr>
            <p:cNvPr id="18" name="Freeform 18"/>
            <p:cNvSpPr/>
            <p:nvPr/>
          </p:nvSpPr>
          <p:spPr>
            <a:xfrm>
              <a:off x="0" y="0"/>
              <a:ext cx="2175820" cy="1133753"/>
            </a:xfrm>
            <a:custGeom>
              <a:avLst/>
              <a:gdLst/>
              <a:ahLst/>
              <a:cxnLst/>
              <a:rect l="l" t="t" r="r" b="b"/>
              <a:pathLst>
                <a:path w="2175820" h="1133753">
                  <a:moveTo>
                    <a:pt x="55291" y="0"/>
                  </a:moveTo>
                  <a:lnTo>
                    <a:pt x="2120530" y="0"/>
                  </a:lnTo>
                  <a:cubicBezTo>
                    <a:pt x="2151066" y="0"/>
                    <a:pt x="2175820" y="24754"/>
                    <a:pt x="2175820" y="55291"/>
                  </a:cubicBezTo>
                  <a:lnTo>
                    <a:pt x="2175820" y="1078462"/>
                  </a:lnTo>
                  <a:cubicBezTo>
                    <a:pt x="2175820" y="1108998"/>
                    <a:pt x="2151066" y="1133753"/>
                    <a:pt x="2120530" y="1133753"/>
                  </a:cubicBezTo>
                  <a:lnTo>
                    <a:pt x="55291" y="1133753"/>
                  </a:lnTo>
                  <a:cubicBezTo>
                    <a:pt x="24754" y="1133753"/>
                    <a:pt x="0" y="1108998"/>
                    <a:pt x="0" y="1078462"/>
                  </a:cubicBezTo>
                  <a:lnTo>
                    <a:pt x="0" y="55291"/>
                  </a:lnTo>
                  <a:cubicBezTo>
                    <a:pt x="0" y="24754"/>
                    <a:pt x="24754" y="0"/>
                    <a:pt x="55291" y="0"/>
                  </a:cubicBezTo>
                  <a:close/>
                </a:path>
              </a:pathLst>
            </a:custGeom>
            <a:solidFill>
              <a:srgbClr val="FFFFFF"/>
            </a:solidFill>
            <a:ln w="38100" cap="rnd">
              <a:solidFill>
                <a:srgbClr val="000000"/>
              </a:solidFill>
              <a:prstDash val="solid"/>
              <a:round/>
            </a:ln>
          </p:spPr>
        </p:sp>
        <p:sp>
          <p:nvSpPr>
            <p:cNvPr id="19" name="TextBox 19"/>
            <p:cNvSpPr txBox="1"/>
            <p:nvPr/>
          </p:nvSpPr>
          <p:spPr>
            <a:xfrm>
              <a:off x="0" y="-9525"/>
              <a:ext cx="2175820" cy="1143278"/>
            </a:xfrm>
            <a:prstGeom prst="rect">
              <a:avLst/>
            </a:prstGeom>
          </p:spPr>
          <p:txBody>
            <a:bodyPr lIns="50800" tIns="50800" rIns="50800" bIns="50800" rtlCol="0" anchor="ctr"/>
            <a:lstStyle/>
            <a:p>
              <a:pPr algn="ctr">
                <a:lnSpc>
                  <a:spcPts val="2160"/>
                </a:lnSpc>
              </a:pPr>
              <a:endParaRPr/>
            </a:p>
          </p:txBody>
        </p:sp>
      </p:grpSp>
      <p:sp>
        <p:nvSpPr>
          <p:cNvPr id="20" name="TextBox 20"/>
          <p:cNvSpPr txBox="1"/>
          <p:nvPr/>
        </p:nvSpPr>
        <p:spPr>
          <a:xfrm>
            <a:off x="1342310" y="152983"/>
            <a:ext cx="15902328" cy="428625"/>
          </a:xfrm>
          <a:prstGeom prst="rect">
            <a:avLst/>
          </a:prstGeom>
        </p:spPr>
        <p:txBody>
          <a:bodyPr lIns="0" tIns="0" rIns="0" bIns="0" rtlCol="0" anchor="t">
            <a:spAutoFit/>
          </a:bodyPr>
          <a:lstStyle/>
          <a:p>
            <a:pPr algn="ctr">
              <a:lnSpc>
                <a:spcPts val="3240"/>
              </a:lnSpc>
              <a:spcBef>
                <a:spcPct val="0"/>
              </a:spcBef>
            </a:pPr>
            <a:r>
              <a:rPr lang="en-US" sz="2700" b="1">
                <a:solidFill>
                  <a:srgbClr val="000000"/>
                </a:solidFill>
                <a:latin typeface="Cambria Bold"/>
                <a:ea typeface="Cambria Bold"/>
                <a:cs typeface="Cambria Bold"/>
                <a:sym typeface="Cambria Bold"/>
              </a:rPr>
              <a:t>Design and Development of an Explainable AI Engine for Student Risk Insights and Recommendations</a:t>
            </a:r>
          </a:p>
        </p:txBody>
      </p:sp>
      <p:sp>
        <p:nvSpPr>
          <p:cNvPr id="21" name="TextBox 21"/>
          <p:cNvSpPr txBox="1"/>
          <p:nvPr/>
        </p:nvSpPr>
        <p:spPr>
          <a:xfrm>
            <a:off x="1028700" y="1009650"/>
            <a:ext cx="8261318" cy="428625"/>
          </a:xfrm>
          <a:prstGeom prst="rect">
            <a:avLst/>
          </a:prstGeom>
        </p:spPr>
        <p:txBody>
          <a:bodyPr lIns="0" tIns="0" rIns="0" bIns="0" rtlCol="0" anchor="t">
            <a:spAutoFit/>
          </a:bodyPr>
          <a:lstStyle/>
          <a:p>
            <a:pPr algn="ctr">
              <a:lnSpc>
                <a:spcPts val="3240"/>
              </a:lnSpc>
              <a:spcBef>
                <a:spcPct val="0"/>
              </a:spcBef>
            </a:pPr>
            <a:r>
              <a:rPr lang="en-US" sz="2700" b="1">
                <a:solidFill>
                  <a:srgbClr val="000000"/>
                </a:solidFill>
                <a:latin typeface="Cambria Bold"/>
                <a:ea typeface="Cambria Bold"/>
                <a:cs typeface="Cambria Bold"/>
                <a:sym typeface="Cambria Bold"/>
              </a:rPr>
              <a:t>Key Domains of specialization</a:t>
            </a:r>
          </a:p>
        </p:txBody>
      </p:sp>
      <p:sp>
        <p:nvSpPr>
          <p:cNvPr id="22" name="TextBox 22"/>
          <p:cNvSpPr txBox="1"/>
          <p:nvPr/>
        </p:nvSpPr>
        <p:spPr>
          <a:xfrm>
            <a:off x="767709" y="5550890"/>
            <a:ext cx="8261318" cy="428625"/>
          </a:xfrm>
          <a:prstGeom prst="rect">
            <a:avLst/>
          </a:prstGeom>
        </p:spPr>
        <p:txBody>
          <a:bodyPr lIns="0" tIns="0" rIns="0" bIns="0" rtlCol="0" anchor="t">
            <a:spAutoFit/>
          </a:bodyPr>
          <a:lstStyle/>
          <a:p>
            <a:pPr algn="ctr">
              <a:lnSpc>
                <a:spcPts val="3240"/>
              </a:lnSpc>
              <a:spcBef>
                <a:spcPct val="0"/>
              </a:spcBef>
            </a:pPr>
            <a:r>
              <a:rPr lang="en-US" sz="2700" b="1">
                <a:solidFill>
                  <a:srgbClr val="000000"/>
                </a:solidFill>
                <a:latin typeface="Cambria Bold"/>
                <a:ea typeface="Cambria Bold"/>
                <a:cs typeface="Cambria Bold"/>
                <a:sym typeface="Cambria Bold"/>
              </a:rPr>
              <a:t>Validation Strategy</a:t>
            </a:r>
          </a:p>
        </p:txBody>
      </p:sp>
      <p:sp>
        <p:nvSpPr>
          <p:cNvPr id="23" name="TextBox 23"/>
          <p:cNvSpPr txBox="1"/>
          <p:nvPr/>
        </p:nvSpPr>
        <p:spPr>
          <a:xfrm>
            <a:off x="9436132" y="1009650"/>
            <a:ext cx="8261318" cy="428625"/>
          </a:xfrm>
          <a:prstGeom prst="rect">
            <a:avLst/>
          </a:prstGeom>
        </p:spPr>
        <p:txBody>
          <a:bodyPr lIns="0" tIns="0" rIns="0" bIns="0" rtlCol="0" anchor="t">
            <a:spAutoFit/>
          </a:bodyPr>
          <a:lstStyle/>
          <a:p>
            <a:pPr algn="ctr">
              <a:lnSpc>
                <a:spcPts val="3240"/>
              </a:lnSpc>
              <a:spcBef>
                <a:spcPct val="0"/>
              </a:spcBef>
            </a:pPr>
            <a:r>
              <a:rPr lang="en-US" sz="2700" b="1">
                <a:solidFill>
                  <a:srgbClr val="000000"/>
                </a:solidFill>
                <a:latin typeface="Cambria Bold"/>
                <a:ea typeface="Cambria Bold"/>
                <a:cs typeface="Cambria Bold"/>
                <a:sym typeface="Cambria Bold"/>
              </a:rPr>
              <a:t>Technologies Used</a:t>
            </a:r>
          </a:p>
        </p:txBody>
      </p:sp>
      <p:sp>
        <p:nvSpPr>
          <p:cNvPr id="24" name="TextBox 24"/>
          <p:cNvSpPr txBox="1"/>
          <p:nvPr/>
        </p:nvSpPr>
        <p:spPr>
          <a:xfrm>
            <a:off x="9436132" y="5550890"/>
            <a:ext cx="8261318" cy="428625"/>
          </a:xfrm>
          <a:prstGeom prst="rect">
            <a:avLst/>
          </a:prstGeom>
        </p:spPr>
        <p:txBody>
          <a:bodyPr lIns="0" tIns="0" rIns="0" bIns="0" rtlCol="0" anchor="t">
            <a:spAutoFit/>
          </a:bodyPr>
          <a:lstStyle/>
          <a:p>
            <a:pPr algn="ctr">
              <a:lnSpc>
                <a:spcPts val="3240"/>
              </a:lnSpc>
              <a:spcBef>
                <a:spcPct val="0"/>
              </a:spcBef>
            </a:pPr>
            <a:r>
              <a:rPr lang="en-US" sz="2700" b="1">
                <a:solidFill>
                  <a:srgbClr val="000000"/>
                </a:solidFill>
                <a:latin typeface="Cambria Bold"/>
                <a:ea typeface="Cambria Bold"/>
                <a:cs typeface="Cambria Bold"/>
                <a:sym typeface="Cambria Bold"/>
              </a:rPr>
              <a:t>Data Availability and Ethical Clearance</a:t>
            </a:r>
          </a:p>
        </p:txBody>
      </p:sp>
      <p:sp>
        <p:nvSpPr>
          <p:cNvPr id="25" name="TextBox 25"/>
          <p:cNvSpPr txBox="1"/>
          <p:nvPr/>
        </p:nvSpPr>
        <p:spPr>
          <a:xfrm>
            <a:off x="1039515" y="1884154"/>
            <a:ext cx="7717706" cy="2529837"/>
          </a:xfrm>
          <a:prstGeom prst="rect">
            <a:avLst/>
          </a:prstGeom>
        </p:spPr>
        <p:txBody>
          <a:bodyPr lIns="0" tIns="0" rIns="0" bIns="0" rtlCol="0" anchor="t">
            <a:spAutoFit/>
          </a:bodyPr>
          <a:lstStyle/>
          <a:p>
            <a:pPr marL="343389" lvl="1" indent="-171695" algn="l">
              <a:lnSpc>
                <a:spcPts val="2226"/>
              </a:lnSpc>
              <a:buFont typeface="Arial"/>
              <a:buChar char="•"/>
            </a:pPr>
            <a:r>
              <a:rPr lang="en-US" sz="1590">
                <a:solidFill>
                  <a:srgbClr val="000000"/>
                </a:solidFill>
                <a:latin typeface="Canva Sans"/>
                <a:ea typeface="Canva Sans"/>
                <a:cs typeface="Canva Sans"/>
                <a:sym typeface="Canva Sans"/>
              </a:rPr>
              <a:t>Machine Learning (ML): predictive modeling and classification.</a:t>
            </a:r>
          </a:p>
          <a:p>
            <a:pPr marL="343389" lvl="1" indent="-171695" algn="l">
              <a:lnSpc>
                <a:spcPts val="2226"/>
              </a:lnSpc>
              <a:buFont typeface="Arial"/>
              <a:buChar char="•"/>
            </a:pPr>
            <a:r>
              <a:rPr lang="en-US" sz="1590">
                <a:solidFill>
                  <a:srgbClr val="000000"/>
                </a:solidFill>
                <a:latin typeface="Canva Sans"/>
                <a:ea typeface="Canva Sans"/>
                <a:cs typeface="Canva Sans"/>
                <a:sym typeface="Canva Sans"/>
              </a:rPr>
              <a:t>Explainable AI (XAI): SHAP, LIME, DeepSHAP for transparency.</a:t>
            </a:r>
          </a:p>
          <a:p>
            <a:pPr marL="343389" lvl="1" indent="-171695" algn="l">
              <a:lnSpc>
                <a:spcPts val="2226"/>
              </a:lnSpc>
              <a:buFont typeface="Arial"/>
              <a:buChar char="•"/>
            </a:pPr>
            <a:r>
              <a:rPr lang="en-US" sz="1590">
                <a:solidFill>
                  <a:srgbClr val="000000"/>
                </a:solidFill>
                <a:latin typeface="Canva Sans"/>
                <a:ea typeface="Canva Sans"/>
                <a:cs typeface="Canva Sans"/>
                <a:sym typeface="Canva Sans"/>
              </a:rPr>
              <a:t>Counterfactual Reasoning: generative models (GANs/VAEs) for realistic what-if scenarios.</a:t>
            </a:r>
          </a:p>
          <a:p>
            <a:pPr marL="343389" lvl="1" indent="-171695" algn="l">
              <a:lnSpc>
                <a:spcPts val="2226"/>
              </a:lnSpc>
              <a:buFont typeface="Arial"/>
              <a:buChar char="•"/>
            </a:pPr>
            <a:r>
              <a:rPr lang="en-US" sz="1590">
                <a:solidFill>
                  <a:srgbClr val="000000"/>
                </a:solidFill>
                <a:latin typeface="Canva Sans"/>
                <a:ea typeface="Canva Sans"/>
                <a:cs typeface="Canva Sans"/>
                <a:sym typeface="Canva Sans"/>
              </a:rPr>
              <a:t>Recommender Systems: advanced recommendation with Graph Neural Networks (GNNs) / Transformers.</a:t>
            </a:r>
          </a:p>
          <a:p>
            <a:pPr marL="343389" lvl="1" indent="-171695" algn="l">
              <a:lnSpc>
                <a:spcPts val="2226"/>
              </a:lnSpc>
              <a:buFont typeface="Arial"/>
              <a:buChar char="•"/>
            </a:pPr>
            <a:r>
              <a:rPr lang="en-US" sz="1590">
                <a:solidFill>
                  <a:srgbClr val="000000"/>
                </a:solidFill>
                <a:latin typeface="Canva Sans"/>
                <a:ea typeface="Canva Sans"/>
                <a:cs typeface="Canva Sans"/>
                <a:sym typeface="Canva Sans"/>
              </a:rPr>
              <a:t>Human-Computer Interaction (HCI): intuitive dashboard design and visualization.</a:t>
            </a:r>
          </a:p>
          <a:p>
            <a:pPr algn="l">
              <a:lnSpc>
                <a:spcPts val="2226"/>
              </a:lnSpc>
            </a:pPr>
            <a:endParaRPr lang="en-US" sz="1590">
              <a:solidFill>
                <a:srgbClr val="000000"/>
              </a:solidFill>
              <a:latin typeface="Canva Sans"/>
              <a:ea typeface="Canva Sans"/>
              <a:cs typeface="Canva Sans"/>
              <a:sym typeface="Canva Sans"/>
            </a:endParaRPr>
          </a:p>
        </p:txBody>
      </p:sp>
      <p:sp>
        <p:nvSpPr>
          <p:cNvPr id="26" name="TextBox 26"/>
          <p:cNvSpPr txBox="1"/>
          <p:nvPr/>
        </p:nvSpPr>
        <p:spPr>
          <a:xfrm>
            <a:off x="10046542" y="1722666"/>
            <a:ext cx="6879058" cy="2438063"/>
          </a:xfrm>
          <a:prstGeom prst="rect">
            <a:avLst/>
          </a:prstGeom>
        </p:spPr>
        <p:txBody>
          <a:bodyPr lIns="0" tIns="0" rIns="0" bIns="0" rtlCol="0" anchor="t">
            <a:spAutoFit/>
          </a:bodyPr>
          <a:lstStyle/>
          <a:p>
            <a:pPr marL="374320" lvl="1" indent="-187160" algn="l">
              <a:lnSpc>
                <a:spcPts val="2427"/>
              </a:lnSpc>
              <a:buFont typeface="Arial"/>
              <a:buChar char="•"/>
            </a:pPr>
            <a:r>
              <a:rPr lang="en-US" sz="1733">
                <a:solidFill>
                  <a:srgbClr val="000000"/>
                </a:solidFill>
                <a:latin typeface="Canva Sans"/>
                <a:ea typeface="Canva Sans"/>
                <a:cs typeface="Canva Sans"/>
                <a:sym typeface="Canva Sans"/>
              </a:rPr>
              <a:t>ML Models: Random Forest and XGBoost for student risk prediction.</a:t>
            </a:r>
          </a:p>
          <a:p>
            <a:pPr marL="374320" lvl="1" indent="-187160" algn="l">
              <a:lnSpc>
                <a:spcPts val="2427"/>
              </a:lnSpc>
              <a:buFont typeface="Arial"/>
              <a:buChar char="•"/>
            </a:pPr>
            <a:r>
              <a:rPr lang="en-US" sz="1733">
                <a:solidFill>
                  <a:srgbClr val="000000"/>
                </a:solidFill>
                <a:latin typeface="Canva Sans"/>
                <a:ea typeface="Canva Sans"/>
                <a:cs typeface="Canva Sans"/>
                <a:sym typeface="Canva Sans"/>
              </a:rPr>
              <a:t>Explainability: SHAP, LIME, DeepSHAP.</a:t>
            </a:r>
          </a:p>
          <a:p>
            <a:pPr marL="374320" lvl="1" indent="-187160" algn="l">
              <a:lnSpc>
                <a:spcPts val="2427"/>
              </a:lnSpc>
              <a:buFont typeface="Arial"/>
              <a:buChar char="•"/>
            </a:pPr>
            <a:r>
              <a:rPr lang="en-US" sz="1733">
                <a:solidFill>
                  <a:srgbClr val="000000"/>
                </a:solidFill>
                <a:latin typeface="Canva Sans"/>
                <a:ea typeface="Canva Sans"/>
                <a:cs typeface="Canva Sans"/>
                <a:sym typeface="Canva Sans"/>
              </a:rPr>
              <a:t>CounterfactualGeneration: GANs / VAEs for natural, realistic what-if profiles.</a:t>
            </a:r>
          </a:p>
          <a:p>
            <a:pPr marL="374320" lvl="1" indent="-187160" algn="l">
              <a:lnSpc>
                <a:spcPts val="2427"/>
              </a:lnSpc>
              <a:buFont typeface="Arial"/>
              <a:buChar char="•"/>
            </a:pPr>
            <a:r>
              <a:rPr lang="en-US" sz="1733">
                <a:solidFill>
                  <a:srgbClr val="000000"/>
                </a:solidFill>
                <a:latin typeface="Canva Sans"/>
                <a:ea typeface="Canva Sans"/>
                <a:cs typeface="Canva Sans"/>
                <a:sym typeface="Canva Sans"/>
              </a:rPr>
              <a:t>Recommendation: GNNs or Transformer-based recommenders for complex relationship</a:t>
            </a:r>
          </a:p>
          <a:p>
            <a:pPr algn="l">
              <a:lnSpc>
                <a:spcPts val="2427"/>
              </a:lnSpc>
            </a:pPr>
            <a:endParaRPr lang="en-US" sz="1733">
              <a:solidFill>
                <a:srgbClr val="000000"/>
              </a:solidFill>
              <a:latin typeface="Canva Sans"/>
              <a:ea typeface="Canva Sans"/>
              <a:cs typeface="Canva Sans"/>
              <a:sym typeface="Canva Sans"/>
            </a:endParaRPr>
          </a:p>
        </p:txBody>
      </p:sp>
      <p:sp>
        <p:nvSpPr>
          <p:cNvPr id="27" name="TextBox 27"/>
          <p:cNvSpPr txBox="1"/>
          <p:nvPr/>
        </p:nvSpPr>
        <p:spPr>
          <a:xfrm>
            <a:off x="1580306" y="6493865"/>
            <a:ext cx="6288519" cy="2161677"/>
          </a:xfrm>
          <a:prstGeom prst="rect">
            <a:avLst/>
          </a:prstGeom>
        </p:spPr>
        <p:txBody>
          <a:bodyPr lIns="0" tIns="0" rIns="0" bIns="0" rtlCol="0" anchor="t">
            <a:spAutoFit/>
          </a:bodyPr>
          <a:lstStyle/>
          <a:p>
            <a:pPr marL="440582" lvl="1" indent="-220291" algn="l">
              <a:lnSpc>
                <a:spcPts val="2856"/>
              </a:lnSpc>
              <a:buFont typeface="Arial"/>
              <a:buChar char="•"/>
            </a:pPr>
            <a:r>
              <a:rPr lang="en-US" sz="2040">
                <a:solidFill>
                  <a:srgbClr val="000000"/>
                </a:solidFill>
                <a:latin typeface="Canva Sans"/>
                <a:ea typeface="Canva Sans"/>
                <a:cs typeface="Canva Sans"/>
                <a:sym typeface="Canva Sans"/>
              </a:rPr>
              <a:t>Accuracy ≥ 90% with precision/recall metrics.</a:t>
            </a:r>
          </a:p>
          <a:p>
            <a:pPr marL="440582" lvl="1" indent="-220291" algn="l">
              <a:lnSpc>
                <a:spcPts val="2856"/>
              </a:lnSpc>
              <a:buFont typeface="Arial"/>
              <a:buChar char="•"/>
            </a:pPr>
            <a:r>
              <a:rPr lang="en-US" sz="2040">
                <a:solidFill>
                  <a:srgbClr val="000000"/>
                </a:solidFill>
                <a:latin typeface="Canva Sans"/>
                <a:ea typeface="Canva Sans"/>
                <a:cs typeface="Canva Sans"/>
                <a:sym typeface="Canva Sans"/>
              </a:rPr>
              <a:t>Fairness checks: ensure no bias across gender or background groups.</a:t>
            </a:r>
          </a:p>
          <a:p>
            <a:pPr marL="440582" lvl="1" indent="-220291" algn="l">
              <a:lnSpc>
                <a:spcPts val="2856"/>
              </a:lnSpc>
              <a:buFont typeface="Arial"/>
              <a:buChar char="•"/>
            </a:pPr>
            <a:r>
              <a:rPr lang="en-US" sz="2040">
                <a:solidFill>
                  <a:srgbClr val="000000"/>
                </a:solidFill>
                <a:latin typeface="Canva Sans"/>
                <a:ea typeface="Canva Sans"/>
                <a:cs typeface="Canva Sans"/>
                <a:sym typeface="Canva Sans"/>
              </a:rPr>
              <a:t>A/B testing with teachers and students for usability feedback.</a:t>
            </a:r>
          </a:p>
          <a:p>
            <a:pPr algn="l">
              <a:lnSpc>
                <a:spcPts val="2856"/>
              </a:lnSpc>
            </a:pPr>
            <a:endParaRPr lang="en-US" sz="2040">
              <a:solidFill>
                <a:srgbClr val="000000"/>
              </a:solidFill>
              <a:latin typeface="Canva Sans"/>
              <a:ea typeface="Canva Sans"/>
              <a:cs typeface="Canva Sans"/>
              <a:sym typeface="Canva Sans"/>
            </a:endParaRPr>
          </a:p>
        </p:txBody>
      </p:sp>
      <p:sp>
        <p:nvSpPr>
          <p:cNvPr id="28" name="TextBox 28"/>
          <p:cNvSpPr txBox="1"/>
          <p:nvPr/>
        </p:nvSpPr>
        <p:spPr>
          <a:xfrm>
            <a:off x="10046542" y="6503390"/>
            <a:ext cx="6529814" cy="1483606"/>
          </a:xfrm>
          <a:prstGeom prst="rect">
            <a:avLst/>
          </a:prstGeom>
        </p:spPr>
        <p:txBody>
          <a:bodyPr lIns="0" tIns="0" rIns="0" bIns="0" rtlCol="0" anchor="t">
            <a:spAutoFit/>
          </a:bodyPr>
          <a:lstStyle/>
          <a:p>
            <a:pPr marL="457487" lvl="1" indent="-228744" algn="l">
              <a:lnSpc>
                <a:spcPts val="2966"/>
              </a:lnSpc>
              <a:buFont typeface="Arial"/>
              <a:buChar char="•"/>
            </a:pPr>
            <a:r>
              <a:rPr lang="en-US" sz="2118">
                <a:solidFill>
                  <a:srgbClr val="000000"/>
                </a:solidFill>
                <a:latin typeface="Canva Sans"/>
                <a:ea typeface="Canva Sans"/>
                <a:cs typeface="Canva Sans"/>
                <a:sym typeface="Canva Sans"/>
              </a:rPr>
              <a:t>Anonymized student datasets.</a:t>
            </a:r>
          </a:p>
          <a:p>
            <a:pPr marL="457487" lvl="1" indent="-228744" algn="l">
              <a:lnSpc>
                <a:spcPts val="2966"/>
              </a:lnSpc>
              <a:buFont typeface="Arial"/>
              <a:buChar char="•"/>
            </a:pPr>
            <a:r>
              <a:rPr lang="en-US" sz="2118">
                <a:solidFill>
                  <a:srgbClr val="000000"/>
                </a:solidFill>
                <a:latin typeface="Canva Sans"/>
                <a:ea typeface="Canva Sans"/>
                <a:cs typeface="Canva Sans"/>
                <a:sym typeface="Canva Sans"/>
              </a:rPr>
              <a:t>follows GDPR-compliant handling of sensitive educational data.</a:t>
            </a:r>
          </a:p>
          <a:p>
            <a:pPr algn="l">
              <a:lnSpc>
                <a:spcPts val="2966"/>
              </a:lnSpc>
            </a:pPr>
            <a:endParaRPr lang="en-US" sz="2118">
              <a:solidFill>
                <a:srgbClr val="000000"/>
              </a:solidFill>
              <a:latin typeface="Canva Sans"/>
              <a:ea typeface="Canva Sans"/>
              <a:cs typeface="Canva Sans"/>
              <a:sym typeface="Canva Sans"/>
            </a:endParaRPr>
          </a:p>
        </p:txBody>
      </p:sp>
      <p:sp>
        <p:nvSpPr>
          <p:cNvPr id="29" name="TextBox 29"/>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559958"/>
            <a:ext cx="3771899" cy="727042"/>
            <a:chOff x="0" y="0"/>
            <a:chExt cx="5029198" cy="969390"/>
          </a:xfrm>
        </p:grpSpPr>
        <p:sp>
          <p:nvSpPr>
            <p:cNvPr id="3" name="Freeform 3"/>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grpSp>
        <p:nvGrpSpPr>
          <p:cNvPr id="4" name="Group 4"/>
          <p:cNvGrpSpPr/>
          <p:nvPr/>
        </p:nvGrpSpPr>
        <p:grpSpPr>
          <a:xfrm>
            <a:off x="1192836" y="3118223"/>
            <a:ext cx="5083714" cy="4045282"/>
            <a:chOff x="0" y="0"/>
            <a:chExt cx="1338921" cy="1065424"/>
          </a:xfrm>
        </p:grpSpPr>
        <p:sp>
          <p:nvSpPr>
            <p:cNvPr id="5" name="Freeform 5"/>
            <p:cNvSpPr/>
            <p:nvPr/>
          </p:nvSpPr>
          <p:spPr>
            <a:xfrm>
              <a:off x="0" y="0"/>
              <a:ext cx="1338921" cy="1065424"/>
            </a:xfrm>
            <a:custGeom>
              <a:avLst/>
              <a:gdLst/>
              <a:ahLst/>
              <a:cxnLst/>
              <a:rect l="l" t="t" r="r" b="b"/>
              <a:pathLst>
                <a:path w="1338921" h="1065424">
                  <a:moveTo>
                    <a:pt x="89850" y="0"/>
                  </a:moveTo>
                  <a:lnTo>
                    <a:pt x="1249070" y="0"/>
                  </a:lnTo>
                  <a:cubicBezTo>
                    <a:pt x="1272900" y="0"/>
                    <a:pt x="1295754" y="9466"/>
                    <a:pt x="1312604" y="26317"/>
                  </a:cubicBezTo>
                  <a:cubicBezTo>
                    <a:pt x="1329454" y="43167"/>
                    <a:pt x="1338921" y="66021"/>
                    <a:pt x="1338921" y="89850"/>
                  </a:cubicBezTo>
                  <a:lnTo>
                    <a:pt x="1338921" y="975574"/>
                  </a:lnTo>
                  <a:cubicBezTo>
                    <a:pt x="1338921" y="999404"/>
                    <a:pt x="1329454" y="1022257"/>
                    <a:pt x="1312604" y="1039108"/>
                  </a:cubicBezTo>
                  <a:cubicBezTo>
                    <a:pt x="1295754" y="1055958"/>
                    <a:pt x="1272900" y="1065424"/>
                    <a:pt x="1249070" y="1065424"/>
                  </a:cubicBezTo>
                  <a:lnTo>
                    <a:pt x="89850" y="1065424"/>
                  </a:lnTo>
                  <a:cubicBezTo>
                    <a:pt x="66021" y="1065424"/>
                    <a:pt x="43167" y="1055958"/>
                    <a:pt x="26317" y="1039108"/>
                  </a:cubicBezTo>
                  <a:cubicBezTo>
                    <a:pt x="9466" y="1022257"/>
                    <a:pt x="0" y="999404"/>
                    <a:pt x="0" y="975574"/>
                  </a:cubicBezTo>
                  <a:lnTo>
                    <a:pt x="0" y="89850"/>
                  </a:lnTo>
                  <a:cubicBezTo>
                    <a:pt x="0" y="66021"/>
                    <a:pt x="9466" y="43167"/>
                    <a:pt x="26317" y="26317"/>
                  </a:cubicBezTo>
                  <a:cubicBezTo>
                    <a:pt x="43167" y="9466"/>
                    <a:pt x="66021" y="0"/>
                    <a:pt x="89850" y="0"/>
                  </a:cubicBezTo>
                  <a:close/>
                </a:path>
              </a:pathLst>
            </a:custGeom>
            <a:solidFill>
              <a:srgbClr val="FFFFFF"/>
            </a:solidFill>
            <a:ln w="38100" cap="rnd">
              <a:solidFill>
                <a:srgbClr val="000000"/>
              </a:solidFill>
              <a:prstDash val="solid"/>
              <a:round/>
            </a:ln>
          </p:spPr>
        </p:sp>
        <p:sp>
          <p:nvSpPr>
            <p:cNvPr id="6" name="TextBox 6"/>
            <p:cNvSpPr txBox="1"/>
            <p:nvPr/>
          </p:nvSpPr>
          <p:spPr>
            <a:xfrm>
              <a:off x="0" y="-9525"/>
              <a:ext cx="1338921" cy="1074949"/>
            </a:xfrm>
            <a:prstGeom prst="rect">
              <a:avLst/>
            </a:prstGeom>
          </p:spPr>
          <p:txBody>
            <a:bodyPr lIns="50800" tIns="50800" rIns="50800" bIns="50800" rtlCol="0" anchor="ctr"/>
            <a:lstStyle/>
            <a:p>
              <a:pPr algn="ctr">
                <a:lnSpc>
                  <a:spcPts val="2160"/>
                </a:lnSpc>
              </a:pPr>
              <a:endParaRPr/>
            </a:p>
          </p:txBody>
        </p:sp>
      </p:grpSp>
      <p:sp>
        <p:nvSpPr>
          <p:cNvPr id="7" name="Freeform 7"/>
          <p:cNvSpPr/>
          <p:nvPr/>
        </p:nvSpPr>
        <p:spPr>
          <a:xfrm>
            <a:off x="6931812" y="2053390"/>
            <a:ext cx="11356188" cy="6683207"/>
          </a:xfrm>
          <a:custGeom>
            <a:avLst/>
            <a:gdLst/>
            <a:ahLst/>
            <a:cxnLst/>
            <a:rect l="l" t="t" r="r" b="b"/>
            <a:pathLst>
              <a:path w="11356188" h="6683207">
                <a:moveTo>
                  <a:pt x="0" y="0"/>
                </a:moveTo>
                <a:lnTo>
                  <a:pt x="11356188" y="0"/>
                </a:lnTo>
                <a:lnTo>
                  <a:pt x="11356188" y="6683207"/>
                </a:lnTo>
                <a:lnTo>
                  <a:pt x="0" y="6683207"/>
                </a:lnTo>
                <a:lnTo>
                  <a:pt x="0" y="0"/>
                </a:lnTo>
                <a:close/>
              </a:path>
            </a:pathLst>
          </a:custGeom>
          <a:blipFill>
            <a:blip r:embed="rId3"/>
            <a:stretch>
              <a:fillRect l="-7944" t="-2999" b="-174"/>
            </a:stretch>
          </a:blipFill>
        </p:spPr>
      </p:sp>
      <p:sp>
        <p:nvSpPr>
          <p:cNvPr id="8" name="TextBox 8"/>
          <p:cNvSpPr txBox="1"/>
          <p:nvPr/>
        </p:nvSpPr>
        <p:spPr>
          <a:xfrm>
            <a:off x="4067364" y="9779899"/>
            <a:ext cx="2410778" cy="428625"/>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IT22370228	</a:t>
            </a:r>
            <a:r>
              <a:rPr lang="en-US" sz="2700" spc="-15">
                <a:solidFill>
                  <a:srgbClr val="000000"/>
                </a:solidFill>
                <a:latin typeface="Cambria"/>
                <a:ea typeface="Cambria"/>
                <a:cs typeface="Cambria"/>
                <a:sym typeface="Cambria"/>
              </a:rPr>
              <a:t>|</a:t>
            </a:r>
          </a:p>
        </p:txBody>
      </p:sp>
      <p:sp>
        <p:nvSpPr>
          <p:cNvPr id="9" name="TextBox 9"/>
          <p:cNvSpPr txBox="1"/>
          <p:nvPr/>
        </p:nvSpPr>
        <p:spPr>
          <a:xfrm>
            <a:off x="6668025" y="9779899"/>
            <a:ext cx="3378518" cy="428625"/>
          </a:xfrm>
          <a:prstGeom prst="rect">
            <a:avLst/>
          </a:prstGeom>
        </p:spPr>
        <p:txBody>
          <a:bodyPr lIns="0" tIns="0" rIns="0" bIns="0" rtlCol="0" anchor="t">
            <a:spAutoFit/>
          </a:bodyPr>
          <a:lstStyle/>
          <a:p>
            <a:pPr algn="l">
              <a:lnSpc>
                <a:spcPts val="3240"/>
              </a:lnSpc>
            </a:pPr>
            <a:r>
              <a:rPr lang="en-US" sz="2700">
                <a:solidFill>
                  <a:srgbClr val="000000"/>
                </a:solidFill>
                <a:latin typeface="Cambria"/>
                <a:ea typeface="Cambria"/>
                <a:cs typeface="Cambria"/>
                <a:sym typeface="Cambria"/>
              </a:rPr>
              <a:t>Disanayaka S.T</a:t>
            </a:r>
          </a:p>
        </p:txBody>
      </p:sp>
      <p:sp>
        <p:nvSpPr>
          <p:cNvPr id="10" name="TextBox 10"/>
          <p:cNvSpPr txBox="1"/>
          <p:nvPr/>
        </p:nvSpPr>
        <p:spPr>
          <a:xfrm>
            <a:off x="10237042" y="9779899"/>
            <a:ext cx="2251710" cy="428625"/>
          </a:xfrm>
          <a:prstGeom prst="rect">
            <a:avLst/>
          </a:prstGeom>
        </p:spPr>
        <p:txBody>
          <a:bodyPr lIns="0" tIns="0" rIns="0" bIns="0" rtlCol="0" anchor="t">
            <a:spAutoFit/>
          </a:bodyPr>
          <a:lstStyle/>
          <a:p>
            <a:pPr algn="l">
              <a:lnSpc>
                <a:spcPts val="3240"/>
              </a:lnSpc>
            </a:pPr>
            <a:r>
              <a:rPr lang="en-US" sz="2700">
                <a:solidFill>
                  <a:srgbClr val="000000"/>
                </a:solidFill>
                <a:latin typeface="Cambria"/>
                <a:ea typeface="Cambria"/>
                <a:cs typeface="Cambria"/>
                <a:sym typeface="Cambria"/>
              </a:rPr>
              <a:t>25-26J-172</a:t>
            </a:r>
          </a:p>
        </p:txBody>
      </p:sp>
      <p:sp>
        <p:nvSpPr>
          <p:cNvPr id="11" name="TextBox 11"/>
          <p:cNvSpPr txBox="1"/>
          <p:nvPr/>
        </p:nvSpPr>
        <p:spPr>
          <a:xfrm>
            <a:off x="15550514" y="9857014"/>
            <a:ext cx="1216343" cy="311150"/>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8/26/2025</a:t>
            </a:r>
          </a:p>
        </p:txBody>
      </p:sp>
      <p:sp>
        <p:nvSpPr>
          <p:cNvPr id="12" name="TextBox 12"/>
          <p:cNvSpPr txBox="1"/>
          <p:nvPr/>
        </p:nvSpPr>
        <p:spPr>
          <a:xfrm>
            <a:off x="1192836" y="294256"/>
            <a:ext cx="15902328" cy="428625"/>
          </a:xfrm>
          <a:prstGeom prst="rect">
            <a:avLst/>
          </a:prstGeom>
        </p:spPr>
        <p:txBody>
          <a:bodyPr lIns="0" tIns="0" rIns="0" bIns="0" rtlCol="0" anchor="t">
            <a:spAutoFit/>
          </a:bodyPr>
          <a:lstStyle/>
          <a:p>
            <a:pPr algn="ctr">
              <a:lnSpc>
                <a:spcPts val="3240"/>
              </a:lnSpc>
              <a:spcBef>
                <a:spcPct val="0"/>
              </a:spcBef>
            </a:pPr>
            <a:r>
              <a:rPr lang="en-US" sz="2700" b="1">
                <a:solidFill>
                  <a:srgbClr val="000000"/>
                </a:solidFill>
                <a:latin typeface="Cambria Bold"/>
                <a:ea typeface="Cambria Bold"/>
                <a:cs typeface="Cambria Bold"/>
                <a:sym typeface="Cambria Bold"/>
              </a:rPr>
              <a:t>Design and Development of an Explainable AI Engine for Student Risk Insights and Recommendations</a:t>
            </a:r>
          </a:p>
        </p:txBody>
      </p:sp>
      <p:sp>
        <p:nvSpPr>
          <p:cNvPr id="13" name="TextBox 13"/>
          <p:cNvSpPr txBox="1"/>
          <p:nvPr/>
        </p:nvSpPr>
        <p:spPr>
          <a:xfrm>
            <a:off x="1192836" y="4078084"/>
            <a:ext cx="4502566" cy="2751173"/>
          </a:xfrm>
          <a:prstGeom prst="rect">
            <a:avLst/>
          </a:prstGeom>
        </p:spPr>
        <p:txBody>
          <a:bodyPr lIns="0" tIns="0" rIns="0" bIns="0" rtlCol="0" anchor="t">
            <a:spAutoFit/>
          </a:bodyPr>
          <a:lstStyle/>
          <a:p>
            <a:pPr marL="674091" lvl="2" indent="-224697" algn="l">
              <a:lnSpc>
                <a:spcPts val="2185"/>
              </a:lnSpc>
              <a:buFont typeface="Arial"/>
              <a:buChar char="⚬"/>
            </a:pPr>
            <a:r>
              <a:rPr lang="en-US" sz="1561">
                <a:solidFill>
                  <a:srgbClr val="000000"/>
                </a:solidFill>
                <a:latin typeface="Canva Sans"/>
                <a:ea typeface="Canva Sans"/>
                <a:cs typeface="Canva Sans"/>
                <a:sym typeface="Canva Sans"/>
              </a:rPr>
              <a:t>lectuers: view why a student is at risk + suggested interventions.</a:t>
            </a:r>
          </a:p>
          <a:p>
            <a:pPr marL="674091" lvl="2" indent="-224697" algn="l">
              <a:lnSpc>
                <a:spcPts val="2185"/>
              </a:lnSpc>
              <a:buFont typeface="Arial"/>
              <a:buChar char="⚬"/>
            </a:pPr>
            <a:r>
              <a:rPr lang="en-US" sz="1561">
                <a:solidFill>
                  <a:srgbClr val="000000"/>
                </a:solidFill>
                <a:latin typeface="Canva Sans"/>
                <a:ea typeface="Canva Sans"/>
                <a:cs typeface="Canva Sans"/>
                <a:sym typeface="Canva Sans"/>
              </a:rPr>
              <a:t>Students: explore “what-if” scenarios (e.g., improving attendance, submitting more assignments).</a:t>
            </a:r>
          </a:p>
          <a:p>
            <a:pPr marL="674091" lvl="2" indent="-224697" algn="l">
              <a:lnSpc>
                <a:spcPts val="2185"/>
              </a:lnSpc>
              <a:buFont typeface="Arial"/>
              <a:buChar char="⚬"/>
            </a:pPr>
            <a:r>
              <a:rPr lang="en-US" sz="1561">
                <a:solidFill>
                  <a:srgbClr val="000000"/>
                </a:solidFill>
                <a:latin typeface="Canva Sans"/>
                <a:ea typeface="Canva Sans"/>
                <a:cs typeface="Canva Sans"/>
                <a:sym typeface="Canva Sans"/>
              </a:rPr>
              <a:t>Both: use recommendations for early, targeted interventions.</a:t>
            </a:r>
          </a:p>
          <a:p>
            <a:pPr marL="674091" lvl="2" indent="-224697" algn="l">
              <a:lnSpc>
                <a:spcPts val="2185"/>
              </a:lnSpc>
              <a:buFont typeface="Arial"/>
              <a:buChar char="⚬"/>
            </a:pPr>
            <a:r>
              <a:rPr lang="en-US" sz="1561">
                <a:solidFill>
                  <a:srgbClr val="000000"/>
                </a:solidFill>
                <a:latin typeface="Canva Sans"/>
                <a:ea typeface="Canva Sans"/>
                <a:cs typeface="Canva Sans"/>
                <a:sym typeface="Canva Sans"/>
              </a:rPr>
              <a:t>Supports reducing dropout risk through clear, actionable guidance.</a:t>
            </a:r>
          </a:p>
          <a:p>
            <a:pPr algn="l">
              <a:lnSpc>
                <a:spcPts val="2185"/>
              </a:lnSpc>
            </a:pPr>
            <a:endParaRPr lang="en-US" sz="1561">
              <a:solidFill>
                <a:srgbClr val="000000"/>
              </a:solidFill>
              <a:latin typeface="Canva Sans"/>
              <a:ea typeface="Canva Sans"/>
              <a:cs typeface="Canva Sans"/>
              <a:sym typeface="Canva Sans"/>
            </a:endParaRPr>
          </a:p>
        </p:txBody>
      </p:sp>
      <p:sp>
        <p:nvSpPr>
          <p:cNvPr id="14" name="TextBox 14"/>
          <p:cNvSpPr txBox="1"/>
          <p:nvPr/>
        </p:nvSpPr>
        <p:spPr>
          <a:xfrm>
            <a:off x="1028700" y="3442376"/>
            <a:ext cx="5083714" cy="428625"/>
          </a:xfrm>
          <a:prstGeom prst="rect">
            <a:avLst/>
          </a:prstGeom>
        </p:spPr>
        <p:txBody>
          <a:bodyPr lIns="0" tIns="0" rIns="0" bIns="0" rtlCol="0" anchor="t">
            <a:spAutoFit/>
          </a:bodyPr>
          <a:lstStyle/>
          <a:p>
            <a:pPr algn="ctr">
              <a:lnSpc>
                <a:spcPts val="3240"/>
              </a:lnSpc>
              <a:spcBef>
                <a:spcPct val="0"/>
              </a:spcBef>
            </a:pPr>
            <a:r>
              <a:rPr lang="en-US" sz="2700">
                <a:solidFill>
                  <a:srgbClr val="000000"/>
                </a:solidFill>
                <a:latin typeface="Cambria"/>
                <a:ea typeface="Cambria"/>
                <a:cs typeface="Cambria"/>
                <a:sym typeface="Cambria"/>
              </a:rPr>
              <a:t>Real-world scenario</a:t>
            </a:r>
          </a:p>
        </p:txBody>
      </p:sp>
      <p:sp>
        <p:nvSpPr>
          <p:cNvPr id="15" name="TextBox 15"/>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559958"/>
            <a:ext cx="3771899" cy="727042"/>
            <a:chOff x="0" y="0"/>
            <a:chExt cx="5029198" cy="969390"/>
          </a:xfrm>
        </p:grpSpPr>
        <p:sp>
          <p:nvSpPr>
            <p:cNvPr id="3" name="Freeform 3"/>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grpSp>
        <p:nvGrpSpPr>
          <p:cNvPr id="4" name="Group 4"/>
          <p:cNvGrpSpPr/>
          <p:nvPr/>
        </p:nvGrpSpPr>
        <p:grpSpPr>
          <a:xfrm>
            <a:off x="-1232176" y="1979539"/>
            <a:ext cx="13009858" cy="4890598"/>
            <a:chOff x="0" y="0"/>
            <a:chExt cx="17346478" cy="6520798"/>
          </a:xfrm>
        </p:grpSpPr>
        <p:grpSp>
          <p:nvGrpSpPr>
            <p:cNvPr id="5" name="Group 5"/>
            <p:cNvGrpSpPr/>
            <p:nvPr/>
          </p:nvGrpSpPr>
          <p:grpSpPr>
            <a:xfrm>
              <a:off x="0" y="0"/>
              <a:ext cx="17346478" cy="6520798"/>
              <a:chOff x="0" y="0"/>
              <a:chExt cx="3426465" cy="1288059"/>
            </a:xfrm>
          </p:grpSpPr>
          <p:sp>
            <p:nvSpPr>
              <p:cNvPr id="6" name="Freeform 6"/>
              <p:cNvSpPr/>
              <p:nvPr/>
            </p:nvSpPr>
            <p:spPr>
              <a:xfrm>
                <a:off x="0" y="0"/>
                <a:ext cx="3426465" cy="1288059"/>
              </a:xfrm>
              <a:custGeom>
                <a:avLst/>
                <a:gdLst/>
                <a:ahLst/>
                <a:cxnLst/>
                <a:rect l="l" t="t" r="r" b="b"/>
                <a:pathLst>
                  <a:path w="3426465" h="1288059">
                    <a:moveTo>
                      <a:pt x="59508" y="0"/>
                    </a:moveTo>
                    <a:lnTo>
                      <a:pt x="3366957" y="0"/>
                    </a:lnTo>
                    <a:cubicBezTo>
                      <a:pt x="3399822" y="0"/>
                      <a:pt x="3426465" y="26643"/>
                      <a:pt x="3426465" y="59508"/>
                    </a:cubicBezTo>
                    <a:lnTo>
                      <a:pt x="3426465" y="1228551"/>
                    </a:lnTo>
                    <a:cubicBezTo>
                      <a:pt x="3426465" y="1261416"/>
                      <a:pt x="3399822" y="1288059"/>
                      <a:pt x="3366957" y="1288059"/>
                    </a:cubicBezTo>
                    <a:lnTo>
                      <a:pt x="59508" y="1288059"/>
                    </a:lnTo>
                    <a:cubicBezTo>
                      <a:pt x="26643" y="1288059"/>
                      <a:pt x="0" y="1261416"/>
                      <a:pt x="0" y="1228551"/>
                    </a:cubicBezTo>
                    <a:lnTo>
                      <a:pt x="0" y="59508"/>
                    </a:lnTo>
                    <a:cubicBezTo>
                      <a:pt x="0" y="26643"/>
                      <a:pt x="26643" y="0"/>
                      <a:pt x="59508" y="0"/>
                    </a:cubicBezTo>
                    <a:close/>
                  </a:path>
                </a:pathLst>
              </a:custGeom>
              <a:gradFill rotWithShape="1">
                <a:gsLst>
                  <a:gs pos="0">
                    <a:srgbClr val="6C7E6B">
                      <a:alpha val="42000"/>
                    </a:srgbClr>
                  </a:gs>
                  <a:gs pos="33333">
                    <a:srgbClr val="45474B">
                      <a:alpha val="42000"/>
                    </a:srgbClr>
                  </a:gs>
                  <a:gs pos="66667">
                    <a:srgbClr val="6C7E6B">
                      <a:alpha val="26670"/>
                    </a:srgbClr>
                  </a:gs>
                  <a:gs pos="100000">
                    <a:srgbClr val="899889">
                      <a:alpha val="25410"/>
                    </a:srgbClr>
                  </a:gs>
                </a:gsLst>
                <a:lin ang="0"/>
              </a:gradFill>
            </p:spPr>
          </p:sp>
          <p:sp>
            <p:nvSpPr>
              <p:cNvPr id="7" name="TextBox 7"/>
              <p:cNvSpPr txBox="1"/>
              <p:nvPr/>
            </p:nvSpPr>
            <p:spPr>
              <a:xfrm>
                <a:off x="0" y="-9525"/>
                <a:ext cx="3426465" cy="1297584"/>
              </a:xfrm>
              <a:prstGeom prst="rect">
                <a:avLst/>
              </a:prstGeom>
            </p:spPr>
            <p:txBody>
              <a:bodyPr lIns="50800" tIns="50800" rIns="50800" bIns="50800" rtlCol="0" anchor="ctr"/>
              <a:lstStyle/>
              <a:p>
                <a:pPr algn="ctr">
                  <a:lnSpc>
                    <a:spcPts val="2160"/>
                  </a:lnSpc>
                </a:pPr>
                <a:endParaRPr/>
              </a:p>
            </p:txBody>
          </p:sp>
        </p:grpSp>
        <p:sp>
          <p:nvSpPr>
            <p:cNvPr id="8" name="TextBox 8"/>
            <p:cNvSpPr txBox="1"/>
            <p:nvPr/>
          </p:nvSpPr>
          <p:spPr>
            <a:xfrm>
              <a:off x="2547762" y="1405352"/>
              <a:ext cx="13618154" cy="3614843"/>
            </a:xfrm>
            <a:prstGeom prst="rect">
              <a:avLst/>
            </a:prstGeom>
          </p:spPr>
          <p:txBody>
            <a:bodyPr lIns="0" tIns="0" rIns="0" bIns="0" rtlCol="0" anchor="t">
              <a:spAutoFit/>
            </a:bodyPr>
            <a:lstStyle/>
            <a:p>
              <a:pPr algn="l">
                <a:lnSpc>
                  <a:spcPts val="7279"/>
                </a:lnSpc>
              </a:pPr>
              <a:r>
                <a:rPr lang="en-US" sz="5199" b="1">
                  <a:solidFill>
                    <a:srgbClr val="393125"/>
                  </a:solidFill>
                  <a:latin typeface="Canva Sans Bold"/>
                  <a:ea typeface="Canva Sans Bold"/>
                  <a:cs typeface="Canva Sans Bold"/>
                  <a:sym typeface="Canva Sans Bold"/>
                </a:rPr>
                <a:t>SECURE ANALYTICS &amp; PERFORMANCE OPTIMIZATION PLATFORM</a:t>
              </a:r>
            </a:p>
          </p:txBody>
        </p:sp>
      </p:grpSp>
      <p:sp>
        <p:nvSpPr>
          <p:cNvPr id="9" name="Freeform 9"/>
          <p:cNvSpPr/>
          <p:nvPr/>
        </p:nvSpPr>
        <p:spPr>
          <a:xfrm flipH="1">
            <a:off x="13780087" y="-2358120"/>
            <a:ext cx="5665818" cy="4114800"/>
          </a:xfrm>
          <a:custGeom>
            <a:avLst/>
            <a:gdLst/>
            <a:ahLst/>
            <a:cxnLst/>
            <a:rect l="l" t="t" r="r" b="b"/>
            <a:pathLst>
              <a:path w="5665818" h="4114800">
                <a:moveTo>
                  <a:pt x="5665817" y="0"/>
                </a:moveTo>
                <a:lnTo>
                  <a:pt x="0" y="0"/>
                </a:lnTo>
                <a:lnTo>
                  <a:pt x="0" y="4114800"/>
                </a:lnTo>
                <a:lnTo>
                  <a:pt x="5665817" y="4114800"/>
                </a:lnTo>
                <a:lnTo>
                  <a:pt x="5665817" y="0"/>
                </a:lnTo>
                <a:close/>
              </a:path>
            </a:pathLst>
          </a:custGeom>
          <a:blipFill>
            <a:blip>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a:off x="12561174" y="1118805"/>
            <a:ext cx="3774095" cy="3774095"/>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4"/>
              <a:stretch>
                <a:fillRect/>
              </a:stretch>
            </a:blipFill>
            <a:ln w="38100" cap="sq">
              <a:solidFill>
                <a:srgbClr val="000000"/>
              </a:solidFill>
              <a:prstDash val="solid"/>
              <a:miter/>
            </a:ln>
          </p:spPr>
        </p:sp>
      </p:grpSp>
      <p:sp>
        <p:nvSpPr>
          <p:cNvPr id="12" name="TextBox 12"/>
          <p:cNvSpPr txBox="1"/>
          <p:nvPr/>
        </p:nvSpPr>
        <p:spPr>
          <a:xfrm>
            <a:off x="4067364" y="9779899"/>
            <a:ext cx="2410778" cy="428565"/>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IT22365750	</a:t>
            </a:r>
            <a:r>
              <a:rPr lang="en-US" sz="2700" spc="-15">
                <a:solidFill>
                  <a:srgbClr val="000000"/>
                </a:solidFill>
                <a:latin typeface="Cambria"/>
                <a:ea typeface="Cambria"/>
                <a:cs typeface="Cambria"/>
                <a:sym typeface="Cambria"/>
              </a:rPr>
              <a:t>|</a:t>
            </a:r>
          </a:p>
        </p:txBody>
      </p:sp>
      <p:sp>
        <p:nvSpPr>
          <p:cNvPr id="13" name="TextBox 13"/>
          <p:cNvSpPr txBox="1"/>
          <p:nvPr/>
        </p:nvSpPr>
        <p:spPr>
          <a:xfrm>
            <a:off x="6668025" y="9779899"/>
            <a:ext cx="3378518" cy="42856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Nimanji D.L.K	</a:t>
            </a:r>
            <a:r>
              <a:rPr lang="en-US" sz="2700">
                <a:solidFill>
                  <a:srgbClr val="000000"/>
                </a:solidFill>
                <a:latin typeface="Cambria"/>
                <a:ea typeface="Cambria"/>
                <a:cs typeface="Cambria"/>
                <a:sym typeface="Cambria"/>
              </a:rPr>
              <a:t>|</a:t>
            </a:r>
          </a:p>
        </p:txBody>
      </p:sp>
      <p:sp>
        <p:nvSpPr>
          <p:cNvPr id="14" name="TextBox 14"/>
          <p:cNvSpPr txBox="1"/>
          <p:nvPr/>
        </p:nvSpPr>
        <p:spPr>
          <a:xfrm>
            <a:off x="9666578" y="9779899"/>
            <a:ext cx="2251710" cy="42862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25-26J-172</a:t>
            </a:r>
          </a:p>
        </p:txBody>
      </p:sp>
      <p:sp>
        <p:nvSpPr>
          <p:cNvPr id="15" name="TextBox 15"/>
          <p:cNvSpPr txBox="1"/>
          <p:nvPr/>
        </p:nvSpPr>
        <p:spPr>
          <a:xfrm>
            <a:off x="381432" y="7534827"/>
            <a:ext cx="13841250" cy="654109"/>
          </a:xfrm>
          <a:prstGeom prst="rect">
            <a:avLst/>
          </a:prstGeom>
        </p:spPr>
        <p:txBody>
          <a:bodyPr lIns="0" tIns="0" rIns="0" bIns="0" rtlCol="0" anchor="t">
            <a:spAutoFit/>
          </a:bodyPr>
          <a:lstStyle/>
          <a:p>
            <a:pPr algn="l">
              <a:lnSpc>
                <a:spcPts val="4900"/>
              </a:lnSpc>
            </a:pPr>
            <a:r>
              <a:rPr lang="en-US" sz="3500" b="1">
                <a:solidFill>
                  <a:srgbClr val="000000"/>
                </a:solidFill>
                <a:latin typeface="Helvetica World Bold"/>
                <a:ea typeface="Helvetica World Bold"/>
                <a:cs typeface="Helvetica World Bold"/>
                <a:sym typeface="Helvetica World Bold"/>
              </a:rPr>
              <a:t> Specialization: Information Technology</a:t>
            </a:r>
          </a:p>
        </p:txBody>
      </p:sp>
      <p:sp>
        <p:nvSpPr>
          <p:cNvPr id="16" name="Freeform 16"/>
          <p:cNvSpPr/>
          <p:nvPr/>
        </p:nvSpPr>
        <p:spPr>
          <a:xfrm flipH="1">
            <a:off x="13780087" y="5446288"/>
            <a:ext cx="4507913" cy="4840712"/>
          </a:xfrm>
          <a:custGeom>
            <a:avLst/>
            <a:gdLst/>
            <a:ahLst/>
            <a:cxnLst/>
            <a:rect l="l" t="t" r="r" b="b"/>
            <a:pathLst>
              <a:path w="4507913" h="4840712">
                <a:moveTo>
                  <a:pt x="4507913" y="0"/>
                </a:moveTo>
                <a:lnTo>
                  <a:pt x="0" y="0"/>
                </a:lnTo>
                <a:lnTo>
                  <a:pt x="0" y="4840712"/>
                </a:lnTo>
                <a:lnTo>
                  <a:pt x="4507913" y="4840712"/>
                </a:lnTo>
                <a:lnTo>
                  <a:pt x="4507913" y="0"/>
                </a:lnTo>
                <a:close/>
              </a:path>
            </a:pathLst>
          </a:custGeom>
          <a:blipFill>
            <a:blip>
              <a:extLst>
                <a:ext uri="{96DAC541-7B7A-43D3-8B79-37D633B846F1}">
                  <asvg:svgBlip xmlns:asvg="http://schemas.microsoft.com/office/drawing/2016/SVG/main" r:embed="rId5"/>
                </a:ext>
              </a:extLst>
            </a:blip>
            <a:stretch>
              <a:fillRect/>
            </a:stretch>
          </a:blipFill>
        </p:spPr>
      </p:sp>
      <p:sp>
        <p:nvSpPr>
          <p:cNvPr id="17" name="TextBox 17"/>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559958"/>
            <a:ext cx="3771899" cy="727042"/>
            <a:chOff x="0" y="0"/>
            <a:chExt cx="5029198" cy="969390"/>
          </a:xfrm>
        </p:grpSpPr>
        <p:sp>
          <p:nvSpPr>
            <p:cNvPr id="3" name="Freeform 3"/>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grpSp>
        <p:nvGrpSpPr>
          <p:cNvPr id="4" name="Group 4"/>
          <p:cNvGrpSpPr/>
          <p:nvPr/>
        </p:nvGrpSpPr>
        <p:grpSpPr>
          <a:xfrm>
            <a:off x="685798" y="1401349"/>
            <a:ext cx="6428734" cy="3932069"/>
            <a:chOff x="0" y="0"/>
            <a:chExt cx="1693164" cy="1035607"/>
          </a:xfrm>
        </p:grpSpPr>
        <p:sp>
          <p:nvSpPr>
            <p:cNvPr id="5" name="Freeform 5"/>
            <p:cNvSpPr/>
            <p:nvPr/>
          </p:nvSpPr>
          <p:spPr>
            <a:xfrm>
              <a:off x="0" y="0"/>
              <a:ext cx="1693164" cy="1035607"/>
            </a:xfrm>
            <a:custGeom>
              <a:avLst/>
              <a:gdLst/>
              <a:ahLst/>
              <a:cxnLst/>
              <a:rect l="l" t="t" r="r" b="b"/>
              <a:pathLst>
                <a:path w="1693164" h="1035607">
                  <a:moveTo>
                    <a:pt x="71052" y="0"/>
                  </a:moveTo>
                  <a:lnTo>
                    <a:pt x="1622113" y="0"/>
                  </a:lnTo>
                  <a:cubicBezTo>
                    <a:pt x="1640957" y="0"/>
                    <a:pt x="1659029" y="7486"/>
                    <a:pt x="1672354" y="20811"/>
                  </a:cubicBezTo>
                  <a:cubicBezTo>
                    <a:pt x="1685679" y="34135"/>
                    <a:pt x="1693164" y="52208"/>
                    <a:pt x="1693164" y="71052"/>
                  </a:cubicBezTo>
                  <a:lnTo>
                    <a:pt x="1693164" y="964555"/>
                  </a:lnTo>
                  <a:cubicBezTo>
                    <a:pt x="1693164" y="983399"/>
                    <a:pt x="1685679" y="1001471"/>
                    <a:pt x="1672354" y="1014796"/>
                  </a:cubicBezTo>
                  <a:cubicBezTo>
                    <a:pt x="1659029" y="1028121"/>
                    <a:pt x="1640957" y="1035607"/>
                    <a:pt x="1622113" y="1035607"/>
                  </a:cubicBezTo>
                  <a:lnTo>
                    <a:pt x="71052" y="1035607"/>
                  </a:lnTo>
                  <a:cubicBezTo>
                    <a:pt x="52208" y="1035607"/>
                    <a:pt x="34135" y="1028121"/>
                    <a:pt x="20811" y="1014796"/>
                  </a:cubicBezTo>
                  <a:cubicBezTo>
                    <a:pt x="7486" y="1001471"/>
                    <a:pt x="0" y="983399"/>
                    <a:pt x="0" y="964555"/>
                  </a:cubicBezTo>
                  <a:lnTo>
                    <a:pt x="0" y="71052"/>
                  </a:lnTo>
                  <a:cubicBezTo>
                    <a:pt x="0" y="52208"/>
                    <a:pt x="7486" y="34135"/>
                    <a:pt x="20811" y="20811"/>
                  </a:cubicBezTo>
                  <a:cubicBezTo>
                    <a:pt x="34135" y="7486"/>
                    <a:pt x="52208" y="0"/>
                    <a:pt x="71052" y="0"/>
                  </a:cubicBezTo>
                  <a:close/>
                </a:path>
              </a:pathLst>
            </a:custGeom>
            <a:solidFill>
              <a:srgbClr val="FFFFFF"/>
            </a:solidFill>
            <a:ln w="38100" cap="rnd">
              <a:solidFill>
                <a:srgbClr val="000000"/>
              </a:solidFill>
              <a:prstDash val="solid"/>
              <a:round/>
            </a:ln>
          </p:spPr>
        </p:sp>
        <p:sp>
          <p:nvSpPr>
            <p:cNvPr id="6" name="TextBox 6"/>
            <p:cNvSpPr txBox="1"/>
            <p:nvPr/>
          </p:nvSpPr>
          <p:spPr>
            <a:xfrm>
              <a:off x="0" y="-9525"/>
              <a:ext cx="1693164" cy="1045132"/>
            </a:xfrm>
            <a:prstGeom prst="rect">
              <a:avLst/>
            </a:prstGeom>
          </p:spPr>
          <p:txBody>
            <a:bodyPr lIns="50800" tIns="50800" rIns="50800" bIns="50800" rtlCol="0" anchor="ctr"/>
            <a:lstStyle/>
            <a:p>
              <a:pPr algn="ctr">
                <a:lnSpc>
                  <a:spcPts val="2160"/>
                </a:lnSpc>
              </a:pPr>
              <a:endParaRPr/>
            </a:p>
          </p:txBody>
        </p:sp>
      </p:grpSp>
      <p:sp>
        <p:nvSpPr>
          <p:cNvPr id="7" name="Freeform 7"/>
          <p:cNvSpPr/>
          <p:nvPr/>
        </p:nvSpPr>
        <p:spPr>
          <a:xfrm>
            <a:off x="286941" y="992255"/>
            <a:ext cx="1483518" cy="1344438"/>
          </a:xfrm>
          <a:custGeom>
            <a:avLst/>
            <a:gdLst/>
            <a:ahLst/>
            <a:cxnLst/>
            <a:rect l="l" t="t" r="r" b="b"/>
            <a:pathLst>
              <a:path w="1483518" h="1344438">
                <a:moveTo>
                  <a:pt x="0" y="0"/>
                </a:moveTo>
                <a:lnTo>
                  <a:pt x="1483518" y="0"/>
                </a:lnTo>
                <a:lnTo>
                  <a:pt x="1483518" y="1344439"/>
                </a:lnTo>
                <a:lnTo>
                  <a:pt x="0" y="1344439"/>
                </a:lnTo>
                <a:lnTo>
                  <a:pt x="0" y="0"/>
                </a:lnTo>
                <a:close/>
              </a:path>
            </a:pathLst>
          </a:custGeom>
          <a:blipFill>
            <a:blip>
              <a:extLst>
                <a:ext uri="{96DAC541-7B7A-43D3-8B79-37D633B846F1}">
                  <asvg:svgBlip xmlns:asvg="http://schemas.microsoft.com/office/drawing/2016/SVG/main" r:embed="rId3"/>
                </a:ext>
              </a:extLst>
            </a:blip>
            <a:stretch>
              <a:fillRect/>
            </a:stretch>
          </a:blipFill>
        </p:spPr>
      </p:sp>
      <p:grpSp>
        <p:nvGrpSpPr>
          <p:cNvPr id="8" name="Group 8"/>
          <p:cNvGrpSpPr/>
          <p:nvPr/>
        </p:nvGrpSpPr>
        <p:grpSpPr>
          <a:xfrm>
            <a:off x="685798" y="6261264"/>
            <a:ext cx="6428734" cy="3119772"/>
            <a:chOff x="0" y="0"/>
            <a:chExt cx="1693164" cy="821668"/>
          </a:xfrm>
        </p:grpSpPr>
        <p:sp>
          <p:nvSpPr>
            <p:cNvPr id="9" name="Freeform 9"/>
            <p:cNvSpPr/>
            <p:nvPr/>
          </p:nvSpPr>
          <p:spPr>
            <a:xfrm>
              <a:off x="0" y="0"/>
              <a:ext cx="1693164" cy="821668"/>
            </a:xfrm>
            <a:custGeom>
              <a:avLst/>
              <a:gdLst/>
              <a:ahLst/>
              <a:cxnLst/>
              <a:rect l="l" t="t" r="r" b="b"/>
              <a:pathLst>
                <a:path w="1693164" h="821668">
                  <a:moveTo>
                    <a:pt x="71052" y="0"/>
                  </a:moveTo>
                  <a:lnTo>
                    <a:pt x="1622113" y="0"/>
                  </a:lnTo>
                  <a:cubicBezTo>
                    <a:pt x="1640957" y="0"/>
                    <a:pt x="1659029" y="7486"/>
                    <a:pt x="1672354" y="20811"/>
                  </a:cubicBezTo>
                  <a:cubicBezTo>
                    <a:pt x="1685679" y="34135"/>
                    <a:pt x="1693164" y="52208"/>
                    <a:pt x="1693164" y="71052"/>
                  </a:cubicBezTo>
                  <a:lnTo>
                    <a:pt x="1693164" y="750617"/>
                  </a:lnTo>
                  <a:cubicBezTo>
                    <a:pt x="1693164" y="769461"/>
                    <a:pt x="1685679" y="787533"/>
                    <a:pt x="1672354" y="800858"/>
                  </a:cubicBezTo>
                  <a:cubicBezTo>
                    <a:pt x="1659029" y="814183"/>
                    <a:pt x="1640957" y="821668"/>
                    <a:pt x="1622113" y="821668"/>
                  </a:cubicBezTo>
                  <a:lnTo>
                    <a:pt x="71052" y="821668"/>
                  </a:lnTo>
                  <a:cubicBezTo>
                    <a:pt x="52208" y="821668"/>
                    <a:pt x="34135" y="814183"/>
                    <a:pt x="20811" y="800858"/>
                  </a:cubicBezTo>
                  <a:cubicBezTo>
                    <a:pt x="7486" y="787533"/>
                    <a:pt x="0" y="769461"/>
                    <a:pt x="0" y="750617"/>
                  </a:cubicBezTo>
                  <a:lnTo>
                    <a:pt x="0" y="71052"/>
                  </a:lnTo>
                  <a:cubicBezTo>
                    <a:pt x="0" y="52208"/>
                    <a:pt x="7486" y="34135"/>
                    <a:pt x="20811" y="20811"/>
                  </a:cubicBezTo>
                  <a:cubicBezTo>
                    <a:pt x="34135" y="7486"/>
                    <a:pt x="52208" y="0"/>
                    <a:pt x="71052" y="0"/>
                  </a:cubicBezTo>
                  <a:close/>
                </a:path>
              </a:pathLst>
            </a:custGeom>
            <a:solidFill>
              <a:srgbClr val="FFFFFF"/>
            </a:solidFill>
            <a:ln w="38100" cap="rnd">
              <a:solidFill>
                <a:srgbClr val="000000"/>
              </a:solidFill>
              <a:prstDash val="solid"/>
              <a:round/>
            </a:ln>
          </p:spPr>
        </p:sp>
        <p:sp>
          <p:nvSpPr>
            <p:cNvPr id="10" name="TextBox 10"/>
            <p:cNvSpPr txBox="1"/>
            <p:nvPr/>
          </p:nvSpPr>
          <p:spPr>
            <a:xfrm>
              <a:off x="0" y="-9525"/>
              <a:ext cx="1693164" cy="831193"/>
            </a:xfrm>
            <a:prstGeom prst="rect">
              <a:avLst/>
            </a:prstGeom>
          </p:spPr>
          <p:txBody>
            <a:bodyPr lIns="50800" tIns="50800" rIns="50800" bIns="50800" rtlCol="0" anchor="ctr"/>
            <a:lstStyle/>
            <a:p>
              <a:pPr algn="ctr">
                <a:lnSpc>
                  <a:spcPts val="2160"/>
                </a:lnSpc>
              </a:pPr>
              <a:endParaRPr/>
            </a:p>
          </p:txBody>
        </p:sp>
      </p:grpSp>
      <p:sp>
        <p:nvSpPr>
          <p:cNvPr id="11" name="Freeform 11"/>
          <p:cNvSpPr/>
          <p:nvPr/>
        </p:nvSpPr>
        <p:spPr>
          <a:xfrm>
            <a:off x="408462" y="5503721"/>
            <a:ext cx="1240476" cy="1515086"/>
          </a:xfrm>
          <a:custGeom>
            <a:avLst/>
            <a:gdLst/>
            <a:ahLst/>
            <a:cxnLst/>
            <a:rect l="l" t="t" r="r" b="b"/>
            <a:pathLst>
              <a:path w="1240476" h="1515086">
                <a:moveTo>
                  <a:pt x="0" y="0"/>
                </a:moveTo>
                <a:lnTo>
                  <a:pt x="1240476" y="0"/>
                </a:lnTo>
                <a:lnTo>
                  <a:pt x="1240476" y="1515086"/>
                </a:lnTo>
                <a:lnTo>
                  <a:pt x="0" y="1515086"/>
                </a:lnTo>
                <a:lnTo>
                  <a:pt x="0" y="0"/>
                </a:lnTo>
                <a:close/>
              </a:path>
            </a:pathLst>
          </a:custGeom>
          <a:blipFill>
            <a:blip r:embed="rId4"/>
            <a:stretch>
              <a:fillRect/>
            </a:stretch>
          </a:blipFill>
        </p:spPr>
      </p:sp>
      <p:grpSp>
        <p:nvGrpSpPr>
          <p:cNvPr id="12" name="Group 12"/>
          <p:cNvGrpSpPr/>
          <p:nvPr/>
        </p:nvGrpSpPr>
        <p:grpSpPr>
          <a:xfrm>
            <a:off x="7352657" y="1152283"/>
            <a:ext cx="10626283" cy="8407674"/>
            <a:chOff x="0" y="0"/>
            <a:chExt cx="2798692" cy="2214367"/>
          </a:xfrm>
        </p:grpSpPr>
        <p:sp>
          <p:nvSpPr>
            <p:cNvPr id="13" name="Freeform 13"/>
            <p:cNvSpPr/>
            <p:nvPr/>
          </p:nvSpPr>
          <p:spPr>
            <a:xfrm>
              <a:off x="0" y="0"/>
              <a:ext cx="2798692" cy="2214367"/>
            </a:xfrm>
            <a:custGeom>
              <a:avLst/>
              <a:gdLst/>
              <a:ahLst/>
              <a:cxnLst/>
              <a:rect l="l" t="t" r="r" b="b"/>
              <a:pathLst>
                <a:path w="2798692" h="2214367">
                  <a:moveTo>
                    <a:pt x="42985" y="0"/>
                  </a:moveTo>
                  <a:lnTo>
                    <a:pt x="2755707" y="0"/>
                  </a:lnTo>
                  <a:cubicBezTo>
                    <a:pt x="2779447" y="0"/>
                    <a:pt x="2798692" y="19245"/>
                    <a:pt x="2798692" y="42985"/>
                  </a:cubicBezTo>
                  <a:lnTo>
                    <a:pt x="2798692" y="2171382"/>
                  </a:lnTo>
                  <a:cubicBezTo>
                    <a:pt x="2798692" y="2195122"/>
                    <a:pt x="2779447" y="2214367"/>
                    <a:pt x="2755707" y="2214367"/>
                  </a:cubicBezTo>
                  <a:lnTo>
                    <a:pt x="42985" y="2214367"/>
                  </a:lnTo>
                  <a:cubicBezTo>
                    <a:pt x="31585" y="2214367"/>
                    <a:pt x="20651" y="2209838"/>
                    <a:pt x="12590" y="2201777"/>
                  </a:cubicBezTo>
                  <a:cubicBezTo>
                    <a:pt x="4529" y="2193715"/>
                    <a:pt x="0" y="2182782"/>
                    <a:pt x="0" y="2171382"/>
                  </a:cubicBezTo>
                  <a:lnTo>
                    <a:pt x="0" y="42985"/>
                  </a:lnTo>
                  <a:cubicBezTo>
                    <a:pt x="0" y="19245"/>
                    <a:pt x="19245" y="0"/>
                    <a:pt x="42985" y="0"/>
                  </a:cubicBezTo>
                  <a:close/>
                </a:path>
              </a:pathLst>
            </a:custGeom>
            <a:solidFill>
              <a:srgbClr val="FFFFFF"/>
            </a:solidFill>
            <a:ln w="38100" cap="rnd">
              <a:solidFill>
                <a:srgbClr val="000000"/>
              </a:solidFill>
              <a:prstDash val="solid"/>
              <a:round/>
            </a:ln>
          </p:spPr>
        </p:sp>
        <p:sp>
          <p:nvSpPr>
            <p:cNvPr id="14" name="TextBox 14"/>
            <p:cNvSpPr txBox="1"/>
            <p:nvPr/>
          </p:nvSpPr>
          <p:spPr>
            <a:xfrm>
              <a:off x="0" y="-9525"/>
              <a:ext cx="2798692" cy="2223892"/>
            </a:xfrm>
            <a:prstGeom prst="rect">
              <a:avLst/>
            </a:prstGeom>
          </p:spPr>
          <p:txBody>
            <a:bodyPr lIns="50800" tIns="50800" rIns="50800" bIns="50800" rtlCol="0" anchor="ctr"/>
            <a:lstStyle/>
            <a:p>
              <a:pPr algn="ctr">
                <a:lnSpc>
                  <a:spcPts val="2160"/>
                </a:lnSpc>
              </a:pPr>
              <a:endParaRPr/>
            </a:p>
          </p:txBody>
        </p:sp>
      </p:grpSp>
      <p:sp>
        <p:nvSpPr>
          <p:cNvPr id="15" name="Freeform 15"/>
          <p:cNvSpPr/>
          <p:nvPr/>
        </p:nvSpPr>
        <p:spPr>
          <a:xfrm>
            <a:off x="8107896" y="1859454"/>
            <a:ext cx="9151404" cy="7521581"/>
          </a:xfrm>
          <a:custGeom>
            <a:avLst/>
            <a:gdLst/>
            <a:ahLst/>
            <a:cxnLst/>
            <a:rect l="l" t="t" r="r" b="b"/>
            <a:pathLst>
              <a:path w="9151404" h="7521581">
                <a:moveTo>
                  <a:pt x="0" y="0"/>
                </a:moveTo>
                <a:lnTo>
                  <a:pt x="9151404" y="0"/>
                </a:lnTo>
                <a:lnTo>
                  <a:pt x="9151404" y="7521582"/>
                </a:lnTo>
                <a:lnTo>
                  <a:pt x="0" y="7521582"/>
                </a:lnTo>
                <a:lnTo>
                  <a:pt x="0" y="0"/>
                </a:lnTo>
                <a:close/>
              </a:path>
            </a:pathLst>
          </a:custGeom>
          <a:blipFill>
            <a:blip r:embed="rId5"/>
            <a:stretch>
              <a:fillRect t="-1362" b="-4831"/>
            </a:stretch>
          </a:blipFill>
        </p:spPr>
      </p:sp>
      <p:sp>
        <p:nvSpPr>
          <p:cNvPr id="16" name="TextBox 16"/>
          <p:cNvSpPr txBox="1"/>
          <p:nvPr/>
        </p:nvSpPr>
        <p:spPr>
          <a:xfrm>
            <a:off x="1235750" y="164823"/>
            <a:ext cx="18276986" cy="596959"/>
          </a:xfrm>
          <a:prstGeom prst="rect">
            <a:avLst/>
          </a:prstGeom>
        </p:spPr>
        <p:txBody>
          <a:bodyPr lIns="0" tIns="0" rIns="0" bIns="0" rtlCol="0" anchor="t">
            <a:spAutoFit/>
          </a:bodyPr>
          <a:lstStyle/>
          <a:p>
            <a:pPr algn="just">
              <a:lnSpc>
                <a:spcPts val="4900"/>
              </a:lnSpc>
            </a:pPr>
            <a:r>
              <a:rPr lang="en-US" sz="3500" b="1">
                <a:solidFill>
                  <a:srgbClr val="393125"/>
                </a:solidFill>
                <a:latin typeface="Canva Sans Bold"/>
                <a:ea typeface="Canva Sans Bold"/>
                <a:cs typeface="Canva Sans Bold"/>
                <a:sym typeface="Canva Sans Bold"/>
              </a:rPr>
              <a:t>SECURE ANALYTICS &amp; PERFORMANCE OPTIMIZATION PLATFORM</a:t>
            </a:r>
          </a:p>
        </p:txBody>
      </p:sp>
      <p:sp>
        <p:nvSpPr>
          <p:cNvPr id="17" name="TextBox 17"/>
          <p:cNvSpPr txBox="1"/>
          <p:nvPr/>
        </p:nvSpPr>
        <p:spPr>
          <a:xfrm>
            <a:off x="4067364" y="9779899"/>
            <a:ext cx="2410778" cy="428565"/>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IT22365750	</a:t>
            </a:r>
            <a:r>
              <a:rPr lang="en-US" sz="2700" spc="-15">
                <a:solidFill>
                  <a:srgbClr val="000000"/>
                </a:solidFill>
                <a:latin typeface="Cambria"/>
                <a:ea typeface="Cambria"/>
                <a:cs typeface="Cambria"/>
                <a:sym typeface="Cambria"/>
              </a:rPr>
              <a:t>|</a:t>
            </a:r>
          </a:p>
        </p:txBody>
      </p:sp>
      <p:sp>
        <p:nvSpPr>
          <p:cNvPr id="18" name="TextBox 18"/>
          <p:cNvSpPr txBox="1"/>
          <p:nvPr/>
        </p:nvSpPr>
        <p:spPr>
          <a:xfrm>
            <a:off x="6668025" y="9779899"/>
            <a:ext cx="3378518" cy="42856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Nimanji D.L.K	</a:t>
            </a:r>
            <a:r>
              <a:rPr lang="en-US" sz="2700">
                <a:solidFill>
                  <a:srgbClr val="000000"/>
                </a:solidFill>
                <a:latin typeface="Cambria"/>
                <a:ea typeface="Cambria"/>
                <a:cs typeface="Cambria"/>
                <a:sym typeface="Cambria"/>
              </a:rPr>
              <a:t>|</a:t>
            </a:r>
          </a:p>
        </p:txBody>
      </p:sp>
      <p:sp>
        <p:nvSpPr>
          <p:cNvPr id="19" name="TextBox 19"/>
          <p:cNvSpPr txBox="1"/>
          <p:nvPr/>
        </p:nvSpPr>
        <p:spPr>
          <a:xfrm>
            <a:off x="10046542" y="9779899"/>
            <a:ext cx="2251710" cy="42856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25-26J-172</a:t>
            </a:r>
          </a:p>
        </p:txBody>
      </p:sp>
      <p:sp>
        <p:nvSpPr>
          <p:cNvPr id="20" name="TextBox 20"/>
          <p:cNvSpPr txBox="1"/>
          <p:nvPr/>
        </p:nvSpPr>
        <p:spPr>
          <a:xfrm>
            <a:off x="2265090" y="1802304"/>
            <a:ext cx="3013617" cy="534425"/>
          </a:xfrm>
          <a:prstGeom prst="rect">
            <a:avLst/>
          </a:prstGeom>
        </p:spPr>
        <p:txBody>
          <a:bodyPr lIns="0" tIns="0" rIns="0" bIns="0" rtlCol="0" anchor="t">
            <a:spAutoFit/>
          </a:bodyPr>
          <a:lstStyle/>
          <a:p>
            <a:pPr algn="ctr">
              <a:lnSpc>
                <a:spcPts val="4387"/>
              </a:lnSpc>
            </a:pPr>
            <a:r>
              <a:rPr lang="en-US" sz="3134" b="1">
                <a:solidFill>
                  <a:srgbClr val="000000"/>
                </a:solidFill>
                <a:latin typeface="Canva Sans Bold"/>
                <a:ea typeface="Canva Sans Bold"/>
                <a:cs typeface="Canva Sans Bold"/>
                <a:sym typeface="Canva Sans Bold"/>
              </a:rPr>
              <a:t>Knowledge Gap</a:t>
            </a:r>
          </a:p>
        </p:txBody>
      </p:sp>
      <p:sp>
        <p:nvSpPr>
          <p:cNvPr id="21" name="TextBox 21"/>
          <p:cNvSpPr txBox="1"/>
          <p:nvPr/>
        </p:nvSpPr>
        <p:spPr>
          <a:xfrm>
            <a:off x="1885949" y="6371642"/>
            <a:ext cx="3473391" cy="534389"/>
          </a:xfrm>
          <a:prstGeom prst="rect">
            <a:avLst/>
          </a:prstGeom>
        </p:spPr>
        <p:txBody>
          <a:bodyPr lIns="0" tIns="0" rIns="0" bIns="0" rtlCol="0" anchor="t">
            <a:spAutoFit/>
          </a:bodyPr>
          <a:lstStyle/>
          <a:p>
            <a:pPr algn="ctr">
              <a:lnSpc>
                <a:spcPts val="4387"/>
              </a:lnSpc>
            </a:pPr>
            <a:r>
              <a:rPr lang="en-US" sz="3134" b="1">
                <a:solidFill>
                  <a:srgbClr val="000000"/>
                </a:solidFill>
                <a:latin typeface="Canva Sans Bold"/>
                <a:ea typeface="Canva Sans Bold"/>
                <a:cs typeface="Canva Sans Bold"/>
                <a:sym typeface="Canva Sans Bold"/>
              </a:rPr>
              <a:t>Creative Solution </a:t>
            </a:r>
          </a:p>
        </p:txBody>
      </p:sp>
      <p:sp>
        <p:nvSpPr>
          <p:cNvPr id="22" name="TextBox 22"/>
          <p:cNvSpPr txBox="1"/>
          <p:nvPr/>
        </p:nvSpPr>
        <p:spPr>
          <a:xfrm>
            <a:off x="1278970" y="7142632"/>
            <a:ext cx="5242391" cy="1758652"/>
          </a:xfrm>
          <a:prstGeom prst="rect">
            <a:avLst/>
          </a:prstGeom>
        </p:spPr>
        <p:txBody>
          <a:bodyPr lIns="0" tIns="0" rIns="0" bIns="0" rtlCol="0" anchor="t">
            <a:spAutoFit/>
          </a:bodyPr>
          <a:lstStyle/>
          <a:p>
            <a:pPr algn="just">
              <a:lnSpc>
                <a:spcPts val="2800"/>
              </a:lnSpc>
            </a:pPr>
            <a:r>
              <a:rPr lang="en-US" sz="2000">
                <a:solidFill>
                  <a:srgbClr val="000000"/>
                </a:solidFill>
                <a:latin typeface="Canva Sans"/>
                <a:ea typeface="Canva Sans"/>
                <a:cs typeface="Canva Sans"/>
                <a:sym typeface="Canva Sans"/>
              </a:rPr>
              <a:t>Introduce a secure analytics and optimization platform that continuously monitors performance, detects anomalies, and generates actionable insights for administrators.</a:t>
            </a:r>
          </a:p>
        </p:txBody>
      </p:sp>
      <p:sp>
        <p:nvSpPr>
          <p:cNvPr id="23" name="TextBox 23"/>
          <p:cNvSpPr txBox="1"/>
          <p:nvPr/>
        </p:nvSpPr>
        <p:spPr>
          <a:xfrm>
            <a:off x="1150703" y="2517669"/>
            <a:ext cx="5242391" cy="2815749"/>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Canva Sans"/>
                <a:ea typeface="Canva Sans"/>
                <a:cs typeface="Canva Sans"/>
                <a:sym typeface="Canva Sans"/>
              </a:rPr>
              <a:t>Existing learning analytics platforms mainly focus on student outcomes, but ignore system performance and security risks.</a:t>
            </a:r>
          </a:p>
          <a:p>
            <a:pPr marL="431801" lvl="1" indent="-215900" algn="l">
              <a:lnSpc>
                <a:spcPts val="2800"/>
              </a:lnSpc>
              <a:buFont typeface="Arial"/>
              <a:buChar char="•"/>
            </a:pPr>
            <a:r>
              <a:rPr lang="en-US" sz="2000">
                <a:solidFill>
                  <a:srgbClr val="000000"/>
                </a:solidFill>
                <a:latin typeface="Canva Sans"/>
                <a:ea typeface="Canva Sans"/>
                <a:cs typeface="Canva Sans"/>
                <a:sym typeface="Canva Sans"/>
              </a:rPr>
              <a:t>No real-time monitoring of anomalies such as suspicious logins, errors, or performance bottlenecks.</a:t>
            </a:r>
          </a:p>
          <a:p>
            <a:pPr algn="l">
              <a:lnSpc>
                <a:spcPts val="2800"/>
              </a:lnSpc>
            </a:pPr>
            <a:endParaRPr lang="en-US" sz="2000">
              <a:solidFill>
                <a:srgbClr val="000000"/>
              </a:solidFill>
              <a:latin typeface="Canva Sans"/>
              <a:ea typeface="Canva Sans"/>
              <a:cs typeface="Canva Sans"/>
              <a:sym typeface="Canva Sans"/>
            </a:endParaRPr>
          </a:p>
        </p:txBody>
      </p:sp>
      <p:sp>
        <p:nvSpPr>
          <p:cNvPr id="24" name="TextBox 24"/>
          <p:cNvSpPr txBox="1"/>
          <p:nvPr/>
        </p:nvSpPr>
        <p:spPr>
          <a:xfrm>
            <a:off x="8675787" y="1344199"/>
            <a:ext cx="7779543" cy="1082321"/>
          </a:xfrm>
          <a:prstGeom prst="rect">
            <a:avLst/>
          </a:prstGeom>
        </p:spPr>
        <p:txBody>
          <a:bodyPr lIns="0" tIns="0" rIns="0" bIns="0" rtlCol="0" anchor="t">
            <a:spAutoFit/>
          </a:bodyPr>
          <a:lstStyle/>
          <a:p>
            <a:pPr algn="ctr">
              <a:lnSpc>
                <a:spcPts val="4387"/>
              </a:lnSpc>
            </a:pPr>
            <a:r>
              <a:rPr lang="en-US" sz="3134" b="1">
                <a:solidFill>
                  <a:srgbClr val="000000"/>
                </a:solidFill>
                <a:latin typeface="Canva Sans Bold"/>
                <a:ea typeface="Canva Sans Bold"/>
                <a:cs typeface="Canva Sans Bold"/>
                <a:sym typeface="Canva Sans Bold"/>
              </a:rPr>
              <a:t>SHORTCOMINGS OF EXISTING SYSTEMS</a:t>
            </a:r>
          </a:p>
          <a:p>
            <a:pPr algn="ctr">
              <a:lnSpc>
                <a:spcPts val="4387"/>
              </a:lnSpc>
            </a:pPr>
            <a:endParaRPr lang="en-US" sz="3134" b="1">
              <a:solidFill>
                <a:srgbClr val="000000"/>
              </a:solidFill>
              <a:latin typeface="Canva Sans Bold"/>
              <a:ea typeface="Canva Sans Bold"/>
              <a:cs typeface="Canva Sans Bold"/>
              <a:sym typeface="Canva Sans Bold"/>
            </a:endParaRPr>
          </a:p>
        </p:txBody>
      </p:sp>
      <p:sp>
        <p:nvSpPr>
          <p:cNvPr id="25" name="TextBox 25"/>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559958"/>
            <a:ext cx="3771899" cy="727042"/>
            <a:chOff x="0" y="0"/>
            <a:chExt cx="5029198" cy="969390"/>
          </a:xfrm>
        </p:grpSpPr>
        <p:sp>
          <p:nvSpPr>
            <p:cNvPr id="3" name="Freeform 3"/>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grpSp>
        <p:nvGrpSpPr>
          <p:cNvPr id="4" name="Group 4"/>
          <p:cNvGrpSpPr/>
          <p:nvPr/>
        </p:nvGrpSpPr>
        <p:grpSpPr>
          <a:xfrm>
            <a:off x="685798" y="1028700"/>
            <a:ext cx="8261318" cy="4304717"/>
            <a:chOff x="0" y="0"/>
            <a:chExt cx="2175820" cy="1133753"/>
          </a:xfrm>
        </p:grpSpPr>
        <p:sp>
          <p:nvSpPr>
            <p:cNvPr id="5" name="Freeform 5"/>
            <p:cNvSpPr/>
            <p:nvPr/>
          </p:nvSpPr>
          <p:spPr>
            <a:xfrm>
              <a:off x="0" y="0"/>
              <a:ext cx="2175820" cy="1133753"/>
            </a:xfrm>
            <a:custGeom>
              <a:avLst/>
              <a:gdLst/>
              <a:ahLst/>
              <a:cxnLst/>
              <a:rect l="l" t="t" r="r" b="b"/>
              <a:pathLst>
                <a:path w="2175820" h="1133753">
                  <a:moveTo>
                    <a:pt x="55291" y="0"/>
                  </a:moveTo>
                  <a:lnTo>
                    <a:pt x="2120530" y="0"/>
                  </a:lnTo>
                  <a:cubicBezTo>
                    <a:pt x="2151066" y="0"/>
                    <a:pt x="2175820" y="24754"/>
                    <a:pt x="2175820" y="55291"/>
                  </a:cubicBezTo>
                  <a:lnTo>
                    <a:pt x="2175820" y="1078462"/>
                  </a:lnTo>
                  <a:cubicBezTo>
                    <a:pt x="2175820" y="1108998"/>
                    <a:pt x="2151066" y="1133753"/>
                    <a:pt x="2120530" y="1133753"/>
                  </a:cubicBezTo>
                  <a:lnTo>
                    <a:pt x="55291" y="1133753"/>
                  </a:lnTo>
                  <a:cubicBezTo>
                    <a:pt x="24754" y="1133753"/>
                    <a:pt x="0" y="1108998"/>
                    <a:pt x="0" y="1078462"/>
                  </a:cubicBezTo>
                  <a:lnTo>
                    <a:pt x="0" y="55291"/>
                  </a:lnTo>
                  <a:cubicBezTo>
                    <a:pt x="0" y="24754"/>
                    <a:pt x="24754" y="0"/>
                    <a:pt x="55291" y="0"/>
                  </a:cubicBezTo>
                  <a:close/>
                </a:path>
              </a:pathLst>
            </a:custGeom>
            <a:solidFill>
              <a:srgbClr val="FFFFFF"/>
            </a:solidFill>
            <a:ln w="38100" cap="rnd">
              <a:solidFill>
                <a:srgbClr val="000000"/>
              </a:solidFill>
              <a:prstDash val="solid"/>
              <a:round/>
            </a:ln>
          </p:spPr>
        </p:sp>
        <p:sp>
          <p:nvSpPr>
            <p:cNvPr id="6" name="TextBox 6"/>
            <p:cNvSpPr txBox="1"/>
            <p:nvPr/>
          </p:nvSpPr>
          <p:spPr>
            <a:xfrm>
              <a:off x="0" y="-9525"/>
              <a:ext cx="2175820" cy="1143278"/>
            </a:xfrm>
            <a:prstGeom prst="rect">
              <a:avLst/>
            </a:prstGeom>
          </p:spPr>
          <p:txBody>
            <a:bodyPr lIns="50800" tIns="50800" rIns="50800" bIns="50800" rtlCol="0" anchor="ctr"/>
            <a:lstStyle/>
            <a:p>
              <a:pPr algn="ctr">
                <a:lnSpc>
                  <a:spcPts val="2160"/>
                </a:lnSpc>
              </a:pPr>
              <a:endParaRPr/>
            </a:p>
          </p:txBody>
        </p:sp>
      </p:grpSp>
      <p:grpSp>
        <p:nvGrpSpPr>
          <p:cNvPr id="7" name="Group 7"/>
          <p:cNvGrpSpPr/>
          <p:nvPr/>
        </p:nvGrpSpPr>
        <p:grpSpPr>
          <a:xfrm>
            <a:off x="674639" y="5478709"/>
            <a:ext cx="8261318" cy="3935958"/>
            <a:chOff x="0" y="0"/>
            <a:chExt cx="2175820" cy="1036631"/>
          </a:xfrm>
        </p:grpSpPr>
        <p:sp>
          <p:nvSpPr>
            <p:cNvPr id="8" name="Freeform 8"/>
            <p:cNvSpPr/>
            <p:nvPr/>
          </p:nvSpPr>
          <p:spPr>
            <a:xfrm>
              <a:off x="0" y="0"/>
              <a:ext cx="2175820" cy="1036631"/>
            </a:xfrm>
            <a:custGeom>
              <a:avLst/>
              <a:gdLst/>
              <a:ahLst/>
              <a:cxnLst/>
              <a:rect l="l" t="t" r="r" b="b"/>
              <a:pathLst>
                <a:path w="2175820" h="1036631">
                  <a:moveTo>
                    <a:pt x="55291" y="0"/>
                  </a:moveTo>
                  <a:lnTo>
                    <a:pt x="2120530" y="0"/>
                  </a:lnTo>
                  <a:cubicBezTo>
                    <a:pt x="2151066" y="0"/>
                    <a:pt x="2175820" y="24754"/>
                    <a:pt x="2175820" y="55291"/>
                  </a:cubicBezTo>
                  <a:lnTo>
                    <a:pt x="2175820" y="981340"/>
                  </a:lnTo>
                  <a:cubicBezTo>
                    <a:pt x="2175820" y="1011876"/>
                    <a:pt x="2151066" y="1036631"/>
                    <a:pt x="2120530" y="1036631"/>
                  </a:cubicBezTo>
                  <a:lnTo>
                    <a:pt x="55291" y="1036631"/>
                  </a:lnTo>
                  <a:cubicBezTo>
                    <a:pt x="24754" y="1036631"/>
                    <a:pt x="0" y="1011876"/>
                    <a:pt x="0" y="981340"/>
                  </a:cubicBezTo>
                  <a:lnTo>
                    <a:pt x="0" y="55291"/>
                  </a:lnTo>
                  <a:cubicBezTo>
                    <a:pt x="0" y="24754"/>
                    <a:pt x="24754" y="0"/>
                    <a:pt x="55291" y="0"/>
                  </a:cubicBezTo>
                  <a:close/>
                </a:path>
              </a:pathLst>
            </a:custGeom>
            <a:solidFill>
              <a:srgbClr val="FFFFFF"/>
            </a:solidFill>
            <a:ln w="38100" cap="rnd">
              <a:solidFill>
                <a:srgbClr val="000000"/>
              </a:solidFill>
              <a:prstDash val="solid"/>
              <a:round/>
            </a:ln>
          </p:spPr>
        </p:sp>
        <p:sp>
          <p:nvSpPr>
            <p:cNvPr id="9" name="TextBox 9"/>
            <p:cNvSpPr txBox="1"/>
            <p:nvPr/>
          </p:nvSpPr>
          <p:spPr>
            <a:xfrm>
              <a:off x="0" y="-9525"/>
              <a:ext cx="2175820" cy="1046156"/>
            </a:xfrm>
            <a:prstGeom prst="rect">
              <a:avLst/>
            </a:prstGeom>
          </p:spPr>
          <p:txBody>
            <a:bodyPr lIns="50800" tIns="50800" rIns="50800" bIns="50800" rtlCol="0" anchor="ctr"/>
            <a:lstStyle/>
            <a:p>
              <a:pPr algn="ctr">
                <a:lnSpc>
                  <a:spcPts val="2160"/>
                </a:lnSpc>
              </a:pPr>
              <a:endParaRPr/>
            </a:p>
          </p:txBody>
        </p:sp>
      </p:grpSp>
      <p:grpSp>
        <p:nvGrpSpPr>
          <p:cNvPr id="10" name="Group 10"/>
          <p:cNvGrpSpPr/>
          <p:nvPr/>
        </p:nvGrpSpPr>
        <p:grpSpPr>
          <a:xfrm>
            <a:off x="9144000" y="992255"/>
            <a:ext cx="8647631" cy="4292289"/>
            <a:chOff x="0" y="0"/>
            <a:chExt cx="2277565" cy="1130480"/>
          </a:xfrm>
        </p:grpSpPr>
        <p:sp>
          <p:nvSpPr>
            <p:cNvPr id="11" name="Freeform 11"/>
            <p:cNvSpPr/>
            <p:nvPr/>
          </p:nvSpPr>
          <p:spPr>
            <a:xfrm>
              <a:off x="0" y="0"/>
              <a:ext cx="2277565" cy="1130480"/>
            </a:xfrm>
            <a:custGeom>
              <a:avLst/>
              <a:gdLst/>
              <a:ahLst/>
              <a:cxnLst/>
              <a:rect l="l" t="t" r="r" b="b"/>
              <a:pathLst>
                <a:path w="2277565" h="1130480">
                  <a:moveTo>
                    <a:pt x="52821" y="0"/>
                  </a:moveTo>
                  <a:lnTo>
                    <a:pt x="2224745" y="0"/>
                  </a:lnTo>
                  <a:cubicBezTo>
                    <a:pt x="2253917" y="0"/>
                    <a:pt x="2277565" y="23649"/>
                    <a:pt x="2277565" y="52821"/>
                  </a:cubicBezTo>
                  <a:lnTo>
                    <a:pt x="2277565" y="1077659"/>
                  </a:lnTo>
                  <a:cubicBezTo>
                    <a:pt x="2277565" y="1106831"/>
                    <a:pt x="2253917" y="1130480"/>
                    <a:pt x="2224745" y="1130480"/>
                  </a:cubicBezTo>
                  <a:lnTo>
                    <a:pt x="52821" y="1130480"/>
                  </a:lnTo>
                  <a:cubicBezTo>
                    <a:pt x="23649" y="1130480"/>
                    <a:pt x="0" y="1106831"/>
                    <a:pt x="0" y="1077659"/>
                  </a:cubicBezTo>
                  <a:lnTo>
                    <a:pt x="0" y="52821"/>
                  </a:lnTo>
                  <a:cubicBezTo>
                    <a:pt x="0" y="23649"/>
                    <a:pt x="23649" y="0"/>
                    <a:pt x="52821" y="0"/>
                  </a:cubicBezTo>
                  <a:close/>
                </a:path>
              </a:pathLst>
            </a:custGeom>
            <a:solidFill>
              <a:srgbClr val="FFFFFF"/>
            </a:solidFill>
            <a:ln w="38100" cap="rnd">
              <a:solidFill>
                <a:srgbClr val="000000"/>
              </a:solidFill>
              <a:prstDash val="solid"/>
              <a:round/>
            </a:ln>
          </p:spPr>
        </p:sp>
        <p:sp>
          <p:nvSpPr>
            <p:cNvPr id="12" name="TextBox 12"/>
            <p:cNvSpPr txBox="1"/>
            <p:nvPr/>
          </p:nvSpPr>
          <p:spPr>
            <a:xfrm>
              <a:off x="0" y="-9525"/>
              <a:ext cx="2277565" cy="1140005"/>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9144000" y="5395602"/>
            <a:ext cx="8647631" cy="4019064"/>
            <a:chOff x="0" y="0"/>
            <a:chExt cx="2277565" cy="1058519"/>
          </a:xfrm>
        </p:grpSpPr>
        <p:sp>
          <p:nvSpPr>
            <p:cNvPr id="14" name="Freeform 14"/>
            <p:cNvSpPr/>
            <p:nvPr/>
          </p:nvSpPr>
          <p:spPr>
            <a:xfrm>
              <a:off x="0" y="0"/>
              <a:ext cx="2277565" cy="1058519"/>
            </a:xfrm>
            <a:custGeom>
              <a:avLst/>
              <a:gdLst/>
              <a:ahLst/>
              <a:cxnLst/>
              <a:rect l="l" t="t" r="r" b="b"/>
              <a:pathLst>
                <a:path w="2277565" h="1058519">
                  <a:moveTo>
                    <a:pt x="52821" y="0"/>
                  </a:moveTo>
                  <a:lnTo>
                    <a:pt x="2224745" y="0"/>
                  </a:lnTo>
                  <a:cubicBezTo>
                    <a:pt x="2253917" y="0"/>
                    <a:pt x="2277565" y="23649"/>
                    <a:pt x="2277565" y="52821"/>
                  </a:cubicBezTo>
                  <a:lnTo>
                    <a:pt x="2277565" y="1005698"/>
                  </a:lnTo>
                  <a:cubicBezTo>
                    <a:pt x="2277565" y="1034870"/>
                    <a:pt x="2253917" y="1058519"/>
                    <a:pt x="2224745" y="1058519"/>
                  </a:cubicBezTo>
                  <a:lnTo>
                    <a:pt x="52821" y="1058519"/>
                  </a:lnTo>
                  <a:cubicBezTo>
                    <a:pt x="23649" y="1058519"/>
                    <a:pt x="0" y="1034870"/>
                    <a:pt x="0" y="1005698"/>
                  </a:cubicBezTo>
                  <a:lnTo>
                    <a:pt x="0" y="52821"/>
                  </a:lnTo>
                  <a:cubicBezTo>
                    <a:pt x="0" y="23649"/>
                    <a:pt x="23649" y="0"/>
                    <a:pt x="52821" y="0"/>
                  </a:cubicBezTo>
                  <a:close/>
                </a:path>
              </a:pathLst>
            </a:custGeom>
            <a:solidFill>
              <a:srgbClr val="FFFFFF"/>
            </a:solidFill>
            <a:ln w="38100" cap="rnd">
              <a:solidFill>
                <a:srgbClr val="000000"/>
              </a:solidFill>
              <a:prstDash val="solid"/>
              <a:round/>
            </a:ln>
          </p:spPr>
        </p:sp>
        <p:sp>
          <p:nvSpPr>
            <p:cNvPr id="15" name="TextBox 15"/>
            <p:cNvSpPr txBox="1"/>
            <p:nvPr/>
          </p:nvSpPr>
          <p:spPr>
            <a:xfrm>
              <a:off x="0" y="-9525"/>
              <a:ext cx="2277565" cy="1068044"/>
            </a:xfrm>
            <a:prstGeom prst="rect">
              <a:avLst/>
            </a:prstGeom>
          </p:spPr>
          <p:txBody>
            <a:bodyPr lIns="50800" tIns="50800" rIns="50800" bIns="50800" rtlCol="0" anchor="ctr"/>
            <a:lstStyle/>
            <a:p>
              <a:pPr algn="ctr">
                <a:lnSpc>
                  <a:spcPts val="2160"/>
                </a:lnSpc>
              </a:pPr>
              <a:endParaRPr/>
            </a:p>
          </p:txBody>
        </p:sp>
      </p:grpSp>
      <p:sp>
        <p:nvSpPr>
          <p:cNvPr id="16" name="Freeform 16"/>
          <p:cNvSpPr/>
          <p:nvPr/>
        </p:nvSpPr>
        <p:spPr>
          <a:xfrm>
            <a:off x="674639" y="1304984"/>
            <a:ext cx="1122223" cy="1137868"/>
          </a:xfrm>
          <a:custGeom>
            <a:avLst/>
            <a:gdLst/>
            <a:ahLst/>
            <a:cxnLst/>
            <a:rect l="l" t="t" r="r" b="b"/>
            <a:pathLst>
              <a:path w="1122223" h="1137868">
                <a:moveTo>
                  <a:pt x="0" y="0"/>
                </a:moveTo>
                <a:lnTo>
                  <a:pt x="1122223" y="0"/>
                </a:lnTo>
                <a:lnTo>
                  <a:pt x="1122223" y="1137868"/>
                </a:lnTo>
                <a:lnTo>
                  <a:pt x="0" y="1137868"/>
                </a:lnTo>
                <a:lnTo>
                  <a:pt x="0" y="0"/>
                </a:lnTo>
                <a:close/>
              </a:path>
            </a:pathLst>
          </a:custGeom>
          <a:blipFill>
            <a:blip r:embed="rId3"/>
            <a:stretch>
              <a:fillRect/>
            </a:stretch>
          </a:blipFill>
        </p:spPr>
      </p:sp>
      <p:sp>
        <p:nvSpPr>
          <p:cNvPr id="17" name="Freeform 17"/>
          <p:cNvSpPr/>
          <p:nvPr/>
        </p:nvSpPr>
        <p:spPr>
          <a:xfrm>
            <a:off x="1028700" y="5762802"/>
            <a:ext cx="1094827" cy="1059219"/>
          </a:xfrm>
          <a:custGeom>
            <a:avLst/>
            <a:gdLst/>
            <a:ahLst/>
            <a:cxnLst/>
            <a:rect l="l" t="t" r="r" b="b"/>
            <a:pathLst>
              <a:path w="1094827" h="1059219">
                <a:moveTo>
                  <a:pt x="0" y="0"/>
                </a:moveTo>
                <a:lnTo>
                  <a:pt x="1094827" y="0"/>
                </a:lnTo>
                <a:lnTo>
                  <a:pt x="1094827" y="1059219"/>
                </a:lnTo>
                <a:lnTo>
                  <a:pt x="0" y="1059219"/>
                </a:lnTo>
                <a:lnTo>
                  <a:pt x="0" y="0"/>
                </a:lnTo>
                <a:close/>
              </a:path>
            </a:pathLst>
          </a:custGeom>
          <a:blipFill>
            <a:blip r:embed="rId4"/>
            <a:stretch>
              <a:fillRect r="-517"/>
            </a:stretch>
          </a:blipFill>
        </p:spPr>
      </p:sp>
      <p:sp>
        <p:nvSpPr>
          <p:cNvPr id="18" name="Freeform 18"/>
          <p:cNvSpPr/>
          <p:nvPr/>
        </p:nvSpPr>
        <p:spPr>
          <a:xfrm>
            <a:off x="9420036" y="1160509"/>
            <a:ext cx="735213" cy="782141"/>
          </a:xfrm>
          <a:custGeom>
            <a:avLst/>
            <a:gdLst/>
            <a:ahLst/>
            <a:cxnLst/>
            <a:rect l="l" t="t" r="r" b="b"/>
            <a:pathLst>
              <a:path w="735213" h="782141">
                <a:moveTo>
                  <a:pt x="0" y="0"/>
                </a:moveTo>
                <a:lnTo>
                  <a:pt x="735213" y="0"/>
                </a:lnTo>
                <a:lnTo>
                  <a:pt x="735213" y="782142"/>
                </a:lnTo>
                <a:lnTo>
                  <a:pt x="0" y="782142"/>
                </a:lnTo>
                <a:lnTo>
                  <a:pt x="0" y="0"/>
                </a:lnTo>
                <a:close/>
              </a:path>
            </a:pathLst>
          </a:custGeom>
          <a:blipFill>
            <a:blip r:embed="rId5"/>
            <a:stretch>
              <a:fillRect/>
            </a:stretch>
          </a:blipFill>
        </p:spPr>
      </p:sp>
      <p:sp>
        <p:nvSpPr>
          <p:cNvPr id="19" name="Freeform 19"/>
          <p:cNvSpPr/>
          <p:nvPr/>
        </p:nvSpPr>
        <p:spPr>
          <a:xfrm>
            <a:off x="8935957" y="5284545"/>
            <a:ext cx="1219292" cy="1199479"/>
          </a:xfrm>
          <a:custGeom>
            <a:avLst/>
            <a:gdLst/>
            <a:ahLst/>
            <a:cxnLst/>
            <a:rect l="l" t="t" r="r" b="b"/>
            <a:pathLst>
              <a:path w="1219292" h="1199479">
                <a:moveTo>
                  <a:pt x="0" y="0"/>
                </a:moveTo>
                <a:lnTo>
                  <a:pt x="1219292" y="0"/>
                </a:lnTo>
                <a:lnTo>
                  <a:pt x="1219292" y="1199478"/>
                </a:lnTo>
                <a:lnTo>
                  <a:pt x="0" y="1199478"/>
                </a:lnTo>
                <a:lnTo>
                  <a:pt x="0" y="0"/>
                </a:lnTo>
                <a:close/>
              </a:path>
            </a:pathLst>
          </a:custGeom>
          <a:blipFill>
            <a:blip>
              <a:extLst>
                <a:ext uri="{96DAC541-7B7A-43D3-8B79-37D633B846F1}">
                  <asvg:svgBlip xmlns:asvg="http://schemas.microsoft.com/office/drawing/2016/SVG/main" r:embed="rId6"/>
                </a:ext>
              </a:extLst>
            </a:blip>
            <a:stretch>
              <a:fillRect/>
            </a:stretch>
          </a:blipFill>
        </p:spPr>
      </p:sp>
      <p:sp>
        <p:nvSpPr>
          <p:cNvPr id="20" name="TextBox 20"/>
          <p:cNvSpPr txBox="1"/>
          <p:nvPr/>
        </p:nvSpPr>
        <p:spPr>
          <a:xfrm>
            <a:off x="1235750" y="174348"/>
            <a:ext cx="18276986" cy="514408"/>
          </a:xfrm>
          <a:prstGeom prst="rect">
            <a:avLst/>
          </a:prstGeom>
        </p:spPr>
        <p:txBody>
          <a:bodyPr lIns="0" tIns="0" rIns="0" bIns="0" rtlCol="0" anchor="t">
            <a:spAutoFit/>
          </a:bodyPr>
          <a:lstStyle/>
          <a:p>
            <a:pPr algn="just">
              <a:lnSpc>
                <a:spcPts val="4200"/>
              </a:lnSpc>
            </a:pPr>
            <a:r>
              <a:rPr lang="en-US" sz="3000" b="1">
                <a:solidFill>
                  <a:srgbClr val="393125"/>
                </a:solidFill>
                <a:latin typeface="Canva Sans Bold"/>
                <a:ea typeface="Canva Sans Bold"/>
                <a:cs typeface="Canva Sans Bold"/>
                <a:sym typeface="Canva Sans Bold"/>
              </a:rPr>
              <a:t>SECURE ANALYTICS &amp; PERFORMANCE OPTIMIZATION PLATFORM</a:t>
            </a:r>
          </a:p>
        </p:txBody>
      </p:sp>
      <p:sp>
        <p:nvSpPr>
          <p:cNvPr id="21" name="TextBox 21"/>
          <p:cNvSpPr txBox="1"/>
          <p:nvPr/>
        </p:nvSpPr>
        <p:spPr>
          <a:xfrm>
            <a:off x="4067364" y="9779899"/>
            <a:ext cx="2410778" cy="428565"/>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IT22365750	</a:t>
            </a:r>
            <a:r>
              <a:rPr lang="en-US" sz="2700" spc="-15">
                <a:solidFill>
                  <a:srgbClr val="000000"/>
                </a:solidFill>
                <a:latin typeface="Cambria"/>
                <a:ea typeface="Cambria"/>
                <a:cs typeface="Cambria"/>
                <a:sym typeface="Cambria"/>
              </a:rPr>
              <a:t>|</a:t>
            </a:r>
          </a:p>
        </p:txBody>
      </p:sp>
      <p:sp>
        <p:nvSpPr>
          <p:cNvPr id="22" name="TextBox 22"/>
          <p:cNvSpPr txBox="1"/>
          <p:nvPr/>
        </p:nvSpPr>
        <p:spPr>
          <a:xfrm>
            <a:off x="6668025" y="9779899"/>
            <a:ext cx="3378518" cy="42856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Nimanji D.L.K	</a:t>
            </a:r>
            <a:r>
              <a:rPr lang="en-US" sz="2700">
                <a:solidFill>
                  <a:srgbClr val="000000"/>
                </a:solidFill>
                <a:latin typeface="Cambria"/>
                <a:ea typeface="Cambria"/>
                <a:cs typeface="Cambria"/>
                <a:sym typeface="Cambria"/>
              </a:rPr>
              <a:t>|</a:t>
            </a:r>
          </a:p>
        </p:txBody>
      </p:sp>
      <p:sp>
        <p:nvSpPr>
          <p:cNvPr id="23" name="TextBox 23"/>
          <p:cNvSpPr txBox="1"/>
          <p:nvPr/>
        </p:nvSpPr>
        <p:spPr>
          <a:xfrm>
            <a:off x="9660330" y="9779899"/>
            <a:ext cx="2251710" cy="42856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25-26J-172</a:t>
            </a:r>
          </a:p>
        </p:txBody>
      </p:sp>
      <p:sp>
        <p:nvSpPr>
          <p:cNvPr id="24" name="TextBox 24"/>
          <p:cNvSpPr txBox="1"/>
          <p:nvPr/>
        </p:nvSpPr>
        <p:spPr>
          <a:xfrm>
            <a:off x="2095663" y="1494430"/>
            <a:ext cx="5727501" cy="575651"/>
          </a:xfrm>
          <a:prstGeom prst="rect">
            <a:avLst/>
          </a:prstGeom>
        </p:spPr>
        <p:txBody>
          <a:bodyPr lIns="0" tIns="0" rIns="0" bIns="0" rtlCol="0" anchor="t">
            <a:spAutoFit/>
          </a:bodyPr>
          <a:lstStyle/>
          <a:p>
            <a:pPr algn="ctr">
              <a:lnSpc>
                <a:spcPts val="4387"/>
              </a:lnSpc>
            </a:pPr>
            <a:r>
              <a:rPr lang="en-US" sz="3134" b="1">
                <a:solidFill>
                  <a:srgbClr val="000000"/>
                </a:solidFill>
                <a:latin typeface="Helvetica World Bold"/>
                <a:ea typeface="Helvetica World Bold"/>
                <a:cs typeface="Helvetica World Bold"/>
                <a:sym typeface="Helvetica World Bold"/>
              </a:rPr>
              <a:t>Key Domains of specialization</a:t>
            </a:r>
          </a:p>
        </p:txBody>
      </p:sp>
      <p:sp>
        <p:nvSpPr>
          <p:cNvPr id="25" name="TextBox 25"/>
          <p:cNvSpPr txBox="1"/>
          <p:nvPr/>
        </p:nvSpPr>
        <p:spPr>
          <a:xfrm>
            <a:off x="2532797" y="5686602"/>
            <a:ext cx="3069133" cy="575651"/>
          </a:xfrm>
          <a:prstGeom prst="rect">
            <a:avLst/>
          </a:prstGeom>
        </p:spPr>
        <p:txBody>
          <a:bodyPr lIns="0" tIns="0" rIns="0" bIns="0" rtlCol="0" anchor="t">
            <a:spAutoFit/>
          </a:bodyPr>
          <a:lstStyle/>
          <a:p>
            <a:pPr algn="ctr">
              <a:lnSpc>
                <a:spcPts val="4387"/>
              </a:lnSpc>
            </a:pPr>
            <a:r>
              <a:rPr lang="en-US" sz="3134" b="1">
                <a:solidFill>
                  <a:srgbClr val="000000"/>
                </a:solidFill>
                <a:latin typeface="Helvetica World Bold"/>
                <a:ea typeface="Helvetica World Bold"/>
                <a:cs typeface="Helvetica World Bold"/>
                <a:sym typeface="Helvetica World Bold"/>
              </a:rPr>
              <a:t>How to Evaluate</a:t>
            </a:r>
          </a:p>
        </p:txBody>
      </p:sp>
      <p:sp>
        <p:nvSpPr>
          <p:cNvPr id="26" name="TextBox 26"/>
          <p:cNvSpPr txBox="1"/>
          <p:nvPr/>
        </p:nvSpPr>
        <p:spPr>
          <a:xfrm>
            <a:off x="2095663" y="6633728"/>
            <a:ext cx="6162022" cy="1935143"/>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Canva Sans"/>
                <a:ea typeface="Canva Sans"/>
                <a:cs typeface="Canva Sans"/>
                <a:sym typeface="Canva Sans"/>
              </a:rPr>
              <a:t>Measure anomaly detection accuracy.</a:t>
            </a:r>
          </a:p>
          <a:p>
            <a:pPr marL="474979" lvl="1" indent="-237490" algn="l">
              <a:lnSpc>
                <a:spcPts val="3079"/>
              </a:lnSpc>
              <a:buFont typeface="Arial"/>
              <a:buChar char="•"/>
            </a:pPr>
            <a:r>
              <a:rPr lang="en-US" sz="2199">
                <a:solidFill>
                  <a:srgbClr val="000000"/>
                </a:solidFill>
                <a:latin typeface="Canva Sans"/>
                <a:ea typeface="Canva Sans"/>
                <a:cs typeface="Canva Sans"/>
                <a:sym typeface="Canva Sans"/>
              </a:rPr>
              <a:t>Test system response time improvements.</a:t>
            </a:r>
          </a:p>
          <a:p>
            <a:pPr marL="474979" lvl="1" indent="-237490" algn="l">
              <a:lnSpc>
                <a:spcPts val="3079"/>
              </a:lnSpc>
              <a:buFont typeface="Arial"/>
              <a:buChar char="•"/>
            </a:pPr>
            <a:r>
              <a:rPr lang="en-US" sz="2199">
                <a:solidFill>
                  <a:srgbClr val="000000"/>
                </a:solidFill>
                <a:latin typeface="Canva Sans"/>
                <a:ea typeface="Canva Sans"/>
                <a:cs typeface="Canva Sans"/>
                <a:sym typeface="Canva Sans"/>
              </a:rPr>
              <a:t>User feedback from administrators on dashboard usability.</a:t>
            </a:r>
          </a:p>
          <a:p>
            <a:pPr algn="l">
              <a:lnSpc>
                <a:spcPts val="3079"/>
              </a:lnSpc>
            </a:pPr>
            <a:endParaRPr lang="en-US" sz="2199">
              <a:solidFill>
                <a:srgbClr val="000000"/>
              </a:solidFill>
              <a:latin typeface="Canva Sans"/>
              <a:ea typeface="Canva Sans"/>
              <a:cs typeface="Canva Sans"/>
              <a:sym typeface="Canva Sans"/>
            </a:endParaRPr>
          </a:p>
        </p:txBody>
      </p:sp>
      <p:sp>
        <p:nvSpPr>
          <p:cNvPr id="27" name="TextBox 27"/>
          <p:cNvSpPr txBox="1"/>
          <p:nvPr/>
        </p:nvSpPr>
        <p:spPr>
          <a:xfrm>
            <a:off x="1576113" y="2381397"/>
            <a:ext cx="6787653" cy="2716312"/>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Canva Sans"/>
                <a:ea typeface="Canva Sans"/>
                <a:cs typeface="Canva Sans"/>
                <a:sym typeface="Canva Sans"/>
              </a:rPr>
              <a:t>Machine Learning – anomaly detection (Isolation Forest, Autoencoders).</a:t>
            </a:r>
          </a:p>
          <a:p>
            <a:pPr marL="474979" lvl="1" indent="-237490" algn="l">
              <a:lnSpc>
                <a:spcPts val="3079"/>
              </a:lnSpc>
              <a:buFont typeface="Arial"/>
              <a:buChar char="•"/>
            </a:pPr>
            <a:r>
              <a:rPr lang="en-US" sz="2199">
                <a:solidFill>
                  <a:srgbClr val="000000"/>
                </a:solidFill>
                <a:latin typeface="Canva Sans"/>
                <a:ea typeface="Canva Sans"/>
                <a:cs typeface="Canva Sans"/>
                <a:sym typeface="Canva Sans"/>
              </a:rPr>
              <a:t>Cybersecurity – encryption, federated learning, secure authentication.</a:t>
            </a:r>
          </a:p>
          <a:p>
            <a:pPr marL="474979" lvl="1" indent="-237490" algn="l">
              <a:lnSpc>
                <a:spcPts val="3079"/>
              </a:lnSpc>
              <a:buFont typeface="Arial"/>
              <a:buChar char="•"/>
            </a:pPr>
            <a:r>
              <a:rPr lang="en-US" sz="2199">
                <a:solidFill>
                  <a:srgbClr val="000000"/>
                </a:solidFill>
                <a:latin typeface="Canva Sans"/>
                <a:ea typeface="Canva Sans"/>
                <a:cs typeface="Canva Sans"/>
                <a:sym typeface="Canva Sans"/>
              </a:rPr>
              <a:t>Cloud Computing &amp; Analytics – scalable data collection and visualization dashboards.</a:t>
            </a:r>
          </a:p>
          <a:p>
            <a:pPr algn="l">
              <a:lnSpc>
                <a:spcPts val="3079"/>
              </a:lnSpc>
            </a:pPr>
            <a:endParaRPr lang="en-US" sz="2199">
              <a:solidFill>
                <a:srgbClr val="000000"/>
              </a:solidFill>
              <a:latin typeface="Canva Sans"/>
              <a:ea typeface="Canva Sans"/>
              <a:cs typeface="Canva Sans"/>
              <a:sym typeface="Canva Sans"/>
            </a:endParaRPr>
          </a:p>
        </p:txBody>
      </p:sp>
      <p:sp>
        <p:nvSpPr>
          <p:cNvPr id="28" name="TextBox 28"/>
          <p:cNvSpPr txBox="1"/>
          <p:nvPr/>
        </p:nvSpPr>
        <p:spPr>
          <a:xfrm>
            <a:off x="10712929" y="1255810"/>
            <a:ext cx="6153090" cy="575651"/>
          </a:xfrm>
          <a:prstGeom prst="rect">
            <a:avLst/>
          </a:prstGeom>
        </p:spPr>
        <p:txBody>
          <a:bodyPr lIns="0" tIns="0" rIns="0" bIns="0" rtlCol="0" anchor="t">
            <a:spAutoFit/>
          </a:bodyPr>
          <a:lstStyle/>
          <a:p>
            <a:pPr algn="ctr">
              <a:lnSpc>
                <a:spcPts val="4387"/>
              </a:lnSpc>
            </a:pPr>
            <a:r>
              <a:rPr lang="en-US" sz="3134" b="1">
                <a:solidFill>
                  <a:srgbClr val="000000"/>
                </a:solidFill>
                <a:latin typeface="Helvetica World Bold"/>
                <a:ea typeface="Helvetica World Bold"/>
                <a:cs typeface="Helvetica World Bold"/>
                <a:sym typeface="Helvetica World Bold"/>
              </a:rPr>
              <a:t>What specific Latest Technology</a:t>
            </a:r>
          </a:p>
        </p:txBody>
      </p:sp>
      <p:sp>
        <p:nvSpPr>
          <p:cNvPr id="29" name="TextBox 29"/>
          <p:cNvSpPr txBox="1"/>
          <p:nvPr/>
        </p:nvSpPr>
        <p:spPr>
          <a:xfrm>
            <a:off x="10137040" y="5705652"/>
            <a:ext cx="7345025" cy="575651"/>
          </a:xfrm>
          <a:prstGeom prst="rect">
            <a:avLst/>
          </a:prstGeom>
        </p:spPr>
        <p:txBody>
          <a:bodyPr lIns="0" tIns="0" rIns="0" bIns="0" rtlCol="0" anchor="t">
            <a:spAutoFit/>
          </a:bodyPr>
          <a:lstStyle/>
          <a:p>
            <a:pPr algn="ctr">
              <a:lnSpc>
                <a:spcPts val="4387"/>
              </a:lnSpc>
            </a:pPr>
            <a:r>
              <a:rPr lang="en-US" sz="3134" b="1">
                <a:solidFill>
                  <a:srgbClr val="000000"/>
                </a:solidFill>
                <a:latin typeface="Helvetica World Bold"/>
                <a:ea typeface="Helvetica World Bold"/>
                <a:cs typeface="Helvetica World Bold"/>
                <a:sym typeface="Helvetica World Bold"/>
              </a:rPr>
              <a:t>Data Availability and Ethical Clearance</a:t>
            </a:r>
          </a:p>
        </p:txBody>
      </p:sp>
      <p:sp>
        <p:nvSpPr>
          <p:cNvPr id="30" name="TextBox 30"/>
          <p:cNvSpPr txBox="1"/>
          <p:nvPr/>
        </p:nvSpPr>
        <p:spPr>
          <a:xfrm>
            <a:off x="10374244" y="6678227"/>
            <a:ext cx="6239317" cy="2325727"/>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Canva Sans"/>
                <a:ea typeface="Canva Sans"/>
                <a:cs typeface="Canva Sans"/>
                <a:sym typeface="Canva Sans"/>
              </a:rPr>
              <a:t>Use system log datasets and synthetic student activity logs.</a:t>
            </a:r>
          </a:p>
          <a:p>
            <a:pPr marL="474979" lvl="1" indent="-237490" algn="l">
              <a:lnSpc>
                <a:spcPts val="3079"/>
              </a:lnSpc>
              <a:buFont typeface="Arial"/>
              <a:buChar char="•"/>
            </a:pPr>
            <a:r>
              <a:rPr lang="en-US" sz="2199">
                <a:solidFill>
                  <a:srgbClr val="000000"/>
                </a:solidFill>
                <a:latin typeface="Canva Sans"/>
                <a:ea typeface="Canva Sans"/>
                <a:cs typeface="Canva Sans"/>
                <a:sym typeface="Canva Sans"/>
              </a:rPr>
              <a:t>Ensure data privacy with encryption and federated learning.</a:t>
            </a:r>
          </a:p>
          <a:p>
            <a:pPr marL="474979" lvl="1" indent="-237490" algn="l">
              <a:lnSpc>
                <a:spcPts val="3079"/>
              </a:lnSpc>
              <a:buFont typeface="Arial"/>
              <a:buChar char="•"/>
            </a:pPr>
            <a:r>
              <a:rPr lang="en-US" sz="2199">
                <a:solidFill>
                  <a:srgbClr val="000000"/>
                </a:solidFill>
                <a:latin typeface="Canva Sans"/>
                <a:ea typeface="Canva Sans"/>
                <a:cs typeface="Canva Sans"/>
                <a:sym typeface="Canva Sans"/>
              </a:rPr>
              <a:t>Align with GDPR / FERPA compliance.</a:t>
            </a:r>
          </a:p>
          <a:p>
            <a:pPr algn="l">
              <a:lnSpc>
                <a:spcPts val="3079"/>
              </a:lnSpc>
            </a:pPr>
            <a:endParaRPr lang="en-US" sz="2199">
              <a:solidFill>
                <a:srgbClr val="000000"/>
              </a:solidFill>
              <a:latin typeface="Canva Sans"/>
              <a:ea typeface="Canva Sans"/>
              <a:cs typeface="Canva Sans"/>
              <a:sym typeface="Canva Sans"/>
            </a:endParaRPr>
          </a:p>
        </p:txBody>
      </p:sp>
      <p:sp>
        <p:nvSpPr>
          <p:cNvPr id="31" name="TextBox 31"/>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18</a:t>
            </a:r>
          </a:p>
        </p:txBody>
      </p:sp>
      <p:sp>
        <p:nvSpPr>
          <p:cNvPr id="32" name="TextBox 32"/>
          <p:cNvSpPr txBox="1"/>
          <p:nvPr/>
        </p:nvSpPr>
        <p:spPr>
          <a:xfrm>
            <a:off x="10046542" y="2000281"/>
            <a:ext cx="7637096" cy="3232765"/>
          </a:xfrm>
          <a:prstGeom prst="rect">
            <a:avLst/>
          </a:prstGeom>
        </p:spPr>
        <p:txBody>
          <a:bodyPr lIns="0" tIns="0" rIns="0" bIns="0" rtlCol="0" anchor="t">
            <a:spAutoFit/>
          </a:bodyPr>
          <a:lstStyle/>
          <a:p>
            <a:pPr marL="367032" lvl="1" indent="-183516" algn="l">
              <a:lnSpc>
                <a:spcPts val="2380"/>
              </a:lnSpc>
              <a:buFont typeface="Arial"/>
              <a:buChar char="•"/>
            </a:pPr>
            <a:r>
              <a:rPr lang="en-US" sz="1700">
                <a:solidFill>
                  <a:srgbClr val="000000"/>
                </a:solidFill>
                <a:latin typeface="Canva Sans"/>
                <a:ea typeface="Canva Sans"/>
                <a:cs typeface="Canva Sans"/>
                <a:sym typeface="Canva Sans"/>
              </a:rPr>
              <a:t>ML for Anomaly Detection → Isolation Forest, Autoencoders (Scikit-learn, TensorFlow, PyTorch)</a:t>
            </a:r>
          </a:p>
          <a:p>
            <a:pPr marL="367032" lvl="1" indent="-183516" algn="l">
              <a:lnSpc>
                <a:spcPts val="2380"/>
              </a:lnSpc>
              <a:buFont typeface="Arial"/>
              <a:buChar char="•"/>
            </a:pPr>
            <a:r>
              <a:rPr lang="en-US" sz="1700">
                <a:solidFill>
                  <a:srgbClr val="000000"/>
                </a:solidFill>
                <a:latin typeface="Canva Sans"/>
                <a:ea typeface="Canva Sans"/>
                <a:cs typeface="Canva Sans"/>
                <a:sym typeface="Canva Sans"/>
              </a:rPr>
              <a:t>Federated Learning → TensorFlow Federated, PySyft (privacy-preserving collaboration)</a:t>
            </a:r>
          </a:p>
          <a:p>
            <a:pPr marL="367032" lvl="1" indent="-183516" algn="l">
              <a:lnSpc>
                <a:spcPts val="2380"/>
              </a:lnSpc>
              <a:buFont typeface="Arial"/>
              <a:buChar char="•"/>
            </a:pPr>
            <a:r>
              <a:rPr lang="en-US" sz="1700">
                <a:solidFill>
                  <a:srgbClr val="000000"/>
                </a:solidFill>
                <a:latin typeface="Canva Sans"/>
                <a:ea typeface="Canva Sans"/>
                <a:cs typeface="Canva Sans"/>
                <a:sym typeface="Canva Sans"/>
              </a:rPr>
              <a:t>Secure Access → JWT authentication + AES-256 encryption + HTTPS/TLS</a:t>
            </a:r>
          </a:p>
          <a:p>
            <a:pPr marL="367032" lvl="1" indent="-183516" algn="l">
              <a:lnSpc>
                <a:spcPts val="2380"/>
              </a:lnSpc>
              <a:buFont typeface="Arial"/>
              <a:buChar char="•"/>
            </a:pPr>
            <a:r>
              <a:rPr lang="en-US" sz="1700">
                <a:solidFill>
                  <a:srgbClr val="000000"/>
                </a:solidFill>
                <a:latin typeface="Canva Sans"/>
                <a:ea typeface="Canva Sans"/>
                <a:cs typeface="Canva Sans"/>
                <a:sym typeface="Canva Sans"/>
              </a:rPr>
              <a:t>Real-Time Dashboard → React.js + Tailwind CSS + Plotly/Chart.js (for live metrics &amp; alerts)</a:t>
            </a:r>
          </a:p>
          <a:p>
            <a:pPr marL="367032" lvl="1" indent="-183516" algn="l">
              <a:lnSpc>
                <a:spcPts val="2380"/>
              </a:lnSpc>
              <a:buFont typeface="Arial"/>
              <a:buChar char="•"/>
            </a:pPr>
            <a:r>
              <a:rPr lang="en-US" sz="1700">
                <a:solidFill>
                  <a:srgbClr val="000000"/>
                </a:solidFill>
                <a:latin typeface="Canva Sans"/>
                <a:ea typeface="Canva Sans"/>
                <a:cs typeface="Canva Sans"/>
                <a:sym typeface="Canva Sans"/>
              </a:rPr>
              <a:t>Database &amp; Cloud → Firebase Firestore (NoSQL, real-time) + Firebase Hosting / AWS</a:t>
            </a:r>
          </a:p>
          <a:p>
            <a:pPr algn="l">
              <a:lnSpc>
                <a:spcPts val="2380"/>
              </a:lnSpc>
            </a:pPr>
            <a:endParaRPr lang="en-US" sz="1700">
              <a:solidFill>
                <a:srgbClr val="000000"/>
              </a:solidFill>
              <a:latin typeface="Canva Sans"/>
              <a:ea typeface="Canva Sans"/>
              <a:cs typeface="Canva Sans"/>
              <a:sym typeface="Canv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559958"/>
            <a:ext cx="3771899" cy="727042"/>
            <a:chOff x="0" y="0"/>
            <a:chExt cx="5029198" cy="969390"/>
          </a:xfrm>
        </p:grpSpPr>
        <p:sp>
          <p:nvSpPr>
            <p:cNvPr id="3" name="Freeform 3"/>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grpSp>
        <p:nvGrpSpPr>
          <p:cNvPr id="4" name="Group 4"/>
          <p:cNvGrpSpPr/>
          <p:nvPr/>
        </p:nvGrpSpPr>
        <p:grpSpPr>
          <a:xfrm>
            <a:off x="11537010" y="1340824"/>
            <a:ext cx="6614997" cy="6350572"/>
            <a:chOff x="0" y="0"/>
            <a:chExt cx="1742221" cy="1672579"/>
          </a:xfrm>
        </p:grpSpPr>
        <p:sp>
          <p:nvSpPr>
            <p:cNvPr id="5" name="Freeform 5"/>
            <p:cNvSpPr/>
            <p:nvPr/>
          </p:nvSpPr>
          <p:spPr>
            <a:xfrm>
              <a:off x="0" y="0"/>
              <a:ext cx="1742221" cy="1672579"/>
            </a:xfrm>
            <a:custGeom>
              <a:avLst/>
              <a:gdLst/>
              <a:ahLst/>
              <a:cxnLst/>
              <a:rect l="l" t="t" r="r" b="b"/>
              <a:pathLst>
                <a:path w="1742221" h="1672579">
                  <a:moveTo>
                    <a:pt x="117036" y="0"/>
                  </a:moveTo>
                  <a:lnTo>
                    <a:pt x="1625185" y="0"/>
                  </a:lnTo>
                  <a:cubicBezTo>
                    <a:pt x="1689823" y="0"/>
                    <a:pt x="1742221" y="52399"/>
                    <a:pt x="1742221" y="117036"/>
                  </a:cubicBezTo>
                  <a:lnTo>
                    <a:pt x="1742221" y="1555543"/>
                  </a:lnTo>
                  <a:cubicBezTo>
                    <a:pt x="1742221" y="1620180"/>
                    <a:pt x="1689823" y="1672579"/>
                    <a:pt x="1625185" y="1672579"/>
                  </a:cubicBezTo>
                  <a:lnTo>
                    <a:pt x="117036" y="1672579"/>
                  </a:lnTo>
                  <a:cubicBezTo>
                    <a:pt x="52399" y="1672579"/>
                    <a:pt x="0" y="1620180"/>
                    <a:pt x="0" y="1555543"/>
                  </a:cubicBezTo>
                  <a:lnTo>
                    <a:pt x="0" y="117036"/>
                  </a:lnTo>
                  <a:cubicBezTo>
                    <a:pt x="0" y="52399"/>
                    <a:pt x="52399" y="0"/>
                    <a:pt x="117036" y="0"/>
                  </a:cubicBezTo>
                  <a:close/>
                </a:path>
              </a:pathLst>
            </a:custGeom>
            <a:solidFill>
              <a:srgbClr val="FFFFFF"/>
            </a:solidFill>
            <a:ln w="38100" cap="rnd">
              <a:solidFill>
                <a:srgbClr val="000000"/>
              </a:solidFill>
              <a:prstDash val="solid"/>
              <a:round/>
            </a:ln>
          </p:spPr>
        </p:sp>
        <p:sp>
          <p:nvSpPr>
            <p:cNvPr id="6" name="TextBox 6"/>
            <p:cNvSpPr txBox="1"/>
            <p:nvPr/>
          </p:nvSpPr>
          <p:spPr>
            <a:xfrm>
              <a:off x="0" y="-9525"/>
              <a:ext cx="1742221" cy="1682104"/>
            </a:xfrm>
            <a:prstGeom prst="rect">
              <a:avLst/>
            </a:prstGeom>
          </p:spPr>
          <p:txBody>
            <a:bodyPr lIns="50800" tIns="50800" rIns="50800" bIns="50800" rtlCol="0" anchor="ctr"/>
            <a:lstStyle/>
            <a:p>
              <a:pPr algn="ctr">
                <a:lnSpc>
                  <a:spcPts val="2160"/>
                </a:lnSpc>
              </a:pPr>
              <a:endParaRPr/>
            </a:p>
          </p:txBody>
        </p:sp>
      </p:grpSp>
      <p:sp>
        <p:nvSpPr>
          <p:cNvPr id="7" name="Freeform 7"/>
          <p:cNvSpPr/>
          <p:nvPr/>
        </p:nvSpPr>
        <p:spPr>
          <a:xfrm>
            <a:off x="12261883" y="3051020"/>
            <a:ext cx="5360790" cy="2930179"/>
          </a:xfrm>
          <a:custGeom>
            <a:avLst/>
            <a:gdLst/>
            <a:ahLst/>
            <a:cxnLst/>
            <a:rect l="l" t="t" r="r" b="b"/>
            <a:pathLst>
              <a:path w="5360790" h="2930179">
                <a:moveTo>
                  <a:pt x="0" y="0"/>
                </a:moveTo>
                <a:lnTo>
                  <a:pt x="5360791" y="0"/>
                </a:lnTo>
                <a:lnTo>
                  <a:pt x="5360791" y="2930180"/>
                </a:lnTo>
                <a:lnTo>
                  <a:pt x="0" y="2930180"/>
                </a:lnTo>
                <a:lnTo>
                  <a:pt x="0" y="0"/>
                </a:lnTo>
                <a:close/>
              </a:path>
            </a:pathLst>
          </a:custGeom>
          <a:blipFill>
            <a:blip r:embed="rId3"/>
            <a:stretch>
              <a:fillRect l="-1538"/>
            </a:stretch>
          </a:blipFill>
        </p:spPr>
      </p:sp>
      <p:grpSp>
        <p:nvGrpSpPr>
          <p:cNvPr id="8" name="Group 8"/>
          <p:cNvGrpSpPr/>
          <p:nvPr/>
        </p:nvGrpSpPr>
        <p:grpSpPr>
          <a:xfrm>
            <a:off x="351160" y="1503714"/>
            <a:ext cx="10729803" cy="7691688"/>
            <a:chOff x="0" y="0"/>
            <a:chExt cx="2825956" cy="2025794"/>
          </a:xfrm>
        </p:grpSpPr>
        <p:sp>
          <p:nvSpPr>
            <p:cNvPr id="9" name="Freeform 9"/>
            <p:cNvSpPr/>
            <p:nvPr/>
          </p:nvSpPr>
          <p:spPr>
            <a:xfrm>
              <a:off x="0" y="0"/>
              <a:ext cx="2825956" cy="2025794"/>
            </a:xfrm>
            <a:custGeom>
              <a:avLst/>
              <a:gdLst/>
              <a:ahLst/>
              <a:cxnLst/>
              <a:rect l="l" t="t" r="r" b="b"/>
              <a:pathLst>
                <a:path w="2825956" h="2025794">
                  <a:moveTo>
                    <a:pt x="72153" y="0"/>
                  </a:moveTo>
                  <a:lnTo>
                    <a:pt x="2753803" y="0"/>
                  </a:lnTo>
                  <a:cubicBezTo>
                    <a:pt x="2772939" y="0"/>
                    <a:pt x="2791292" y="7602"/>
                    <a:pt x="2804823" y="21133"/>
                  </a:cubicBezTo>
                  <a:cubicBezTo>
                    <a:pt x="2818355" y="34665"/>
                    <a:pt x="2825956" y="53017"/>
                    <a:pt x="2825956" y="72153"/>
                  </a:cubicBezTo>
                  <a:lnTo>
                    <a:pt x="2825956" y="1953641"/>
                  </a:lnTo>
                  <a:cubicBezTo>
                    <a:pt x="2825956" y="1972777"/>
                    <a:pt x="2818355" y="1991130"/>
                    <a:pt x="2804823" y="2004661"/>
                  </a:cubicBezTo>
                  <a:cubicBezTo>
                    <a:pt x="2791292" y="2018193"/>
                    <a:pt x="2772939" y="2025794"/>
                    <a:pt x="2753803" y="2025794"/>
                  </a:cubicBezTo>
                  <a:lnTo>
                    <a:pt x="72153" y="2025794"/>
                  </a:lnTo>
                  <a:cubicBezTo>
                    <a:pt x="53017" y="2025794"/>
                    <a:pt x="34665" y="2018193"/>
                    <a:pt x="21133" y="2004661"/>
                  </a:cubicBezTo>
                  <a:cubicBezTo>
                    <a:pt x="7602" y="1991130"/>
                    <a:pt x="0" y="1972777"/>
                    <a:pt x="0" y="1953641"/>
                  </a:cubicBezTo>
                  <a:lnTo>
                    <a:pt x="0" y="72153"/>
                  </a:lnTo>
                  <a:cubicBezTo>
                    <a:pt x="0" y="53017"/>
                    <a:pt x="7602" y="34665"/>
                    <a:pt x="21133" y="21133"/>
                  </a:cubicBezTo>
                  <a:cubicBezTo>
                    <a:pt x="34665" y="7602"/>
                    <a:pt x="53017" y="0"/>
                    <a:pt x="72153" y="0"/>
                  </a:cubicBezTo>
                  <a:close/>
                </a:path>
              </a:pathLst>
            </a:custGeom>
            <a:solidFill>
              <a:srgbClr val="FFFFFF"/>
            </a:solidFill>
            <a:ln w="38100" cap="rnd">
              <a:solidFill>
                <a:srgbClr val="000000"/>
              </a:solidFill>
              <a:prstDash val="solid"/>
              <a:round/>
            </a:ln>
          </p:spPr>
        </p:sp>
        <p:sp>
          <p:nvSpPr>
            <p:cNvPr id="10" name="TextBox 10"/>
            <p:cNvSpPr txBox="1"/>
            <p:nvPr/>
          </p:nvSpPr>
          <p:spPr>
            <a:xfrm>
              <a:off x="0" y="-9525"/>
              <a:ext cx="2825956" cy="2035319"/>
            </a:xfrm>
            <a:prstGeom prst="rect">
              <a:avLst/>
            </a:prstGeom>
          </p:spPr>
          <p:txBody>
            <a:bodyPr lIns="50800" tIns="50800" rIns="50800" bIns="50800" rtlCol="0" anchor="ctr"/>
            <a:lstStyle/>
            <a:p>
              <a:pPr algn="ctr">
                <a:lnSpc>
                  <a:spcPts val="2160"/>
                </a:lnSpc>
              </a:pPr>
              <a:endParaRPr/>
            </a:p>
          </p:txBody>
        </p:sp>
      </p:grpSp>
      <p:sp>
        <p:nvSpPr>
          <p:cNvPr id="11" name="Freeform 11"/>
          <p:cNvSpPr/>
          <p:nvPr/>
        </p:nvSpPr>
        <p:spPr>
          <a:xfrm>
            <a:off x="275980" y="761782"/>
            <a:ext cx="1216048" cy="1309338"/>
          </a:xfrm>
          <a:custGeom>
            <a:avLst/>
            <a:gdLst/>
            <a:ahLst/>
            <a:cxnLst/>
            <a:rect l="l" t="t" r="r" b="b"/>
            <a:pathLst>
              <a:path w="1216048" h="1309338">
                <a:moveTo>
                  <a:pt x="0" y="0"/>
                </a:moveTo>
                <a:lnTo>
                  <a:pt x="1216048" y="0"/>
                </a:lnTo>
                <a:lnTo>
                  <a:pt x="1216048" y="1309338"/>
                </a:lnTo>
                <a:lnTo>
                  <a:pt x="0" y="1309338"/>
                </a:lnTo>
                <a:lnTo>
                  <a:pt x="0" y="0"/>
                </a:lnTo>
                <a:close/>
              </a:path>
            </a:pathLst>
          </a:custGeom>
          <a:blipFill>
            <a:blip r:embed="rId4"/>
            <a:stretch>
              <a:fillRect/>
            </a:stretch>
          </a:blipFill>
        </p:spPr>
      </p:sp>
      <p:sp>
        <p:nvSpPr>
          <p:cNvPr id="12" name="Freeform 12"/>
          <p:cNvSpPr/>
          <p:nvPr/>
        </p:nvSpPr>
        <p:spPr>
          <a:xfrm>
            <a:off x="678417" y="2071120"/>
            <a:ext cx="10075289" cy="6716860"/>
          </a:xfrm>
          <a:custGeom>
            <a:avLst/>
            <a:gdLst/>
            <a:ahLst/>
            <a:cxnLst/>
            <a:rect l="l" t="t" r="r" b="b"/>
            <a:pathLst>
              <a:path w="10075289" h="6716860">
                <a:moveTo>
                  <a:pt x="0" y="0"/>
                </a:moveTo>
                <a:lnTo>
                  <a:pt x="10075290" y="0"/>
                </a:lnTo>
                <a:lnTo>
                  <a:pt x="10075290" y="6716859"/>
                </a:lnTo>
                <a:lnTo>
                  <a:pt x="0" y="6716859"/>
                </a:lnTo>
                <a:lnTo>
                  <a:pt x="0" y="0"/>
                </a:lnTo>
                <a:close/>
              </a:path>
            </a:pathLst>
          </a:custGeom>
          <a:blipFill>
            <a:blip r:embed="rId5"/>
            <a:stretch>
              <a:fillRect/>
            </a:stretch>
          </a:blipFill>
        </p:spPr>
      </p:sp>
      <p:sp>
        <p:nvSpPr>
          <p:cNvPr id="13" name="TextBox 13"/>
          <p:cNvSpPr txBox="1"/>
          <p:nvPr/>
        </p:nvSpPr>
        <p:spPr>
          <a:xfrm>
            <a:off x="1235750" y="164823"/>
            <a:ext cx="18276986" cy="596959"/>
          </a:xfrm>
          <a:prstGeom prst="rect">
            <a:avLst/>
          </a:prstGeom>
        </p:spPr>
        <p:txBody>
          <a:bodyPr lIns="0" tIns="0" rIns="0" bIns="0" rtlCol="0" anchor="t">
            <a:spAutoFit/>
          </a:bodyPr>
          <a:lstStyle/>
          <a:p>
            <a:pPr algn="just">
              <a:lnSpc>
                <a:spcPts val="4900"/>
              </a:lnSpc>
            </a:pPr>
            <a:r>
              <a:rPr lang="en-US" sz="3500" b="1">
                <a:solidFill>
                  <a:srgbClr val="393125"/>
                </a:solidFill>
                <a:latin typeface="Canva Sans Bold"/>
                <a:ea typeface="Canva Sans Bold"/>
                <a:cs typeface="Canva Sans Bold"/>
                <a:sym typeface="Canva Sans Bold"/>
              </a:rPr>
              <a:t>SECURE ANALYTICS &amp; PERFORMANCE OPTIMIZATION PLATFORM</a:t>
            </a:r>
          </a:p>
        </p:txBody>
      </p:sp>
      <p:sp>
        <p:nvSpPr>
          <p:cNvPr id="14" name="TextBox 14"/>
          <p:cNvSpPr txBox="1"/>
          <p:nvPr/>
        </p:nvSpPr>
        <p:spPr>
          <a:xfrm>
            <a:off x="4067364" y="9779899"/>
            <a:ext cx="2410778" cy="428565"/>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IT22365750	</a:t>
            </a:r>
            <a:r>
              <a:rPr lang="en-US" sz="2700" spc="-15">
                <a:solidFill>
                  <a:srgbClr val="000000"/>
                </a:solidFill>
                <a:latin typeface="Cambria"/>
                <a:ea typeface="Cambria"/>
                <a:cs typeface="Cambria"/>
                <a:sym typeface="Cambria"/>
              </a:rPr>
              <a:t>|</a:t>
            </a:r>
          </a:p>
        </p:txBody>
      </p:sp>
      <p:sp>
        <p:nvSpPr>
          <p:cNvPr id="15" name="TextBox 15"/>
          <p:cNvSpPr txBox="1"/>
          <p:nvPr/>
        </p:nvSpPr>
        <p:spPr>
          <a:xfrm>
            <a:off x="6668025" y="9779899"/>
            <a:ext cx="3378518" cy="42856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Nimanji D.L.K	</a:t>
            </a:r>
            <a:r>
              <a:rPr lang="en-US" sz="2700">
                <a:solidFill>
                  <a:srgbClr val="000000"/>
                </a:solidFill>
                <a:latin typeface="Cambria"/>
                <a:ea typeface="Cambria"/>
                <a:cs typeface="Cambria"/>
                <a:sym typeface="Cambria"/>
              </a:rPr>
              <a:t>|</a:t>
            </a:r>
          </a:p>
        </p:txBody>
      </p:sp>
      <p:sp>
        <p:nvSpPr>
          <p:cNvPr id="16" name="TextBox 16"/>
          <p:cNvSpPr txBox="1"/>
          <p:nvPr/>
        </p:nvSpPr>
        <p:spPr>
          <a:xfrm>
            <a:off x="9489654" y="9779899"/>
            <a:ext cx="2251710" cy="42856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25-26J-172</a:t>
            </a:r>
          </a:p>
        </p:txBody>
      </p:sp>
      <p:sp>
        <p:nvSpPr>
          <p:cNvPr id="17" name="TextBox 17"/>
          <p:cNvSpPr txBox="1"/>
          <p:nvPr/>
        </p:nvSpPr>
        <p:spPr>
          <a:xfrm>
            <a:off x="2744727" y="1762480"/>
            <a:ext cx="5056052" cy="560130"/>
          </a:xfrm>
          <a:prstGeom prst="rect">
            <a:avLst/>
          </a:prstGeom>
        </p:spPr>
        <p:txBody>
          <a:bodyPr lIns="0" tIns="0" rIns="0" bIns="0" rtlCol="0" anchor="t">
            <a:spAutoFit/>
          </a:bodyPr>
          <a:lstStyle/>
          <a:p>
            <a:pPr algn="l">
              <a:lnSpc>
                <a:spcPts val="4200"/>
              </a:lnSpc>
            </a:pPr>
            <a:r>
              <a:rPr lang="en-US" sz="3000" b="1">
                <a:solidFill>
                  <a:srgbClr val="000000"/>
                </a:solidFill>
                <a:latin typeface="Helvetica World Bold"/>
                <a:ea typeface="Helvetica World Bold"/>
                <a:cs typeface="Helvetica World Bold"/>
                <a:sym typeface="Helvetica World Bold"/>
              </a:rPr>
              <a:t>Real-world scenario</a:t>
            </a:r>
          </a:p>
        </p:txBody>
      </p:sp>
      <p:sp>
        <p:nvSpPr>
          <p:cNvPr id="18" name="TextBox 18"/>
          <p:cNvSpPr txBox="1"/>
          <p:nvPr/>
        </p:nvSpPr>
        <p:spPr>
          <a:xfrm>
            <a:off x="13080292" y="1762480"/>
            <a:ext cx="3161824" cy="560130"/>
          </a:xfrm>
          <a:prstGeom prst="rect">
            <a:avLst/>
          </a:prstGeom>
        </p:spPr>
        <p:txBody>
          <a:bodyPr lIns="0" tIns="0" rIns="0" bIns="0" rtlCol="0" anchor="t">
            <a:spAutoFit/>
          </a:bodyPr>
          <a:lstStyle/>
          <a:p>
            <a:pPr algn="ctr">
              <a:lnSpc>
                <a:spcPts val="4200"/>
              </a:lnSpc>
            </a:pPr>
            <a:r>
              <a:rPr lang="en-US" sz="3000" b="1">
                <a:solidFill>
                  <a:srgbClr val="000000"/>
                </a:solidFill>
                <a:latin typeface="Helvetica World Bold"/>
                <a:ea typeface="Helvetica World Bold"/>
                <a:cs typeface="Helvetica World Bold"/>
                <a:sym typeface="Helvetica World Bold"/>
              </a:rPr>
              <a:t>System Overview</a:t>
            </a:r>
          </a:p>
        </p:txBody>
      </p:sp>
      <p:sp>
        <p:nvSpPr>
          <p:cNvPr id="19" name="TextBox 19"/>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273205" y="9820578"/>
            <a:ext cx="197168"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2</a:t>
            </a:r>
          </a:p>
        </p:txBody>
      </p:sp>
      <p:sp>
        <p:nvSpPr>
          <p:cNvPr id="3" name="Freeform 3"/>
          <p:cNvSpPr/>
          <p:nvPr/>
        </p:nvSpPr>
        <p:spPr>
          <a:xfrm>
            <a:off x="-1715706" y="6663878"/>
            <a:ext cx="4507913" cy="4840712"/>
          </a:xfrm>
          <a:custGeom>
            <a:avLst/>
            <a:gdLst/>
            <a:ahLst/>
            <a:cxnLst/>
            <a:rect l="l" t="t" r="r" b="b"/>
            <a:pathLst>
              <a:path w="4507913" h="4840712">
                <a:moveTo>
                  <a:pt x="0" y="0"/>
                </a:moveTo>
                <a:lnTo>
                  <a:pt x="4507913" y="0"/>
                </a:lnTo>
                <a:lnTo>
                  <a:pt x="4507913" y="4840712"/>
                </a:lnTo>
                <a:lnTo>
                  <a:pt x="0" y="4840712"/>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4" name="Freeform 4"/>
          <p:cNvSpPr/>
          <p:nvPr/>
        </p:nvSpPr>
        <p:spPr>
          <a:xfrm rot="5400000" flipV="1">
            <a:off x="15560962" y="-576380"/>
            <a:ext cx="4507913" cy="4840712"/>
          </a:xfrm>
          <a:custGeom>
            <a:avLst/>
            <a:gdLst/>
            <a:ahLst/>
            <a:cxnLst/>
            <a:rect l="l" t="t" r="r" b="b"/>
            <a:pathLst>
              <a:path w="4507913" h="4840712">
                <a:moveTo>
                  <a:pt x="0" y="4840712"/>
                </a:moveTo>
                <a:lnTo>
                  <a:pt x="4507913" y="4840712"/>
                </a:lnTo>
                <a:lnTo>
                  <a:pt x="4507913" y="0"/>
                </a:lnTo>
                <a:lnTo>
                  <a:pt x="0" y="0"/>
                </a:lnTo>
                <a:lnTo>
                  <a:pt x="0" y="4840712"/>
                </a:lnTo>
                <a:close/>
              </a:path>
            </a:pathLst>
          </a:custGeom>
          <a:blipFill>
            <a:blip>
              <a:extLst>
                <a:ext uri="{96DAC541-7B7A-43D3-8B79-37D633B846F1}">
                  <asvg:svgBlip xmlns:asvg="http://schemas.microsoft.com/office/drawing/2016/SVG/main" r:embed="rId2"/>
                </a:ext>
              </a:extLst>
            </a:blip>
            <a:stretch>
              <a:fillRect/>
            </a:stretch>
          </a:blipFill>
        </p:spPr>
      </p:sp>
      <p:grpSp>
        <p:nvGrpSpPr>
          <p:cNvPr id="5" name="Group 5"/>
          <p:cNvGrpSpPr>
            <a:grpSpLocks noChangeAspect="1"/>
          </p:cNvGrpSpPr>
          <p:nvPr/>
        </p:nvGrpSpPr>
        <p:grpSpPr>
          <a:xfrm>
            <a:off x="0" y="9559953"/>
            <a:ext cx="3771899" cy="727042"/>
            <a:chOff x="0" y="0"/>
            <a:chExt cx="5029198" cy="969390"/>
          </a:xfrm>
        </p:grpSpPr>
        <p:sp>
          <p:nvSpPr>
            <p:cNvPr id="6" name="Freeform 6"/>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3"/>
              <a:stretch>
                <a:fillRect t="-144" b="-144"/>
              </a:stretch>
            </a:blipFill>
          </p:spPr>
        </p:sp>
      </p:grpSp>
      <p:sp>
        <p:nvSpPr>
          <p:cNvPr id="7" name="TextBox 7"/>
          <p:cNvSpPr txBox="1"/>
          <p:nvPr/>
        </p:nvSpPr>
        <p:spPr>
          <a:xfrm>
            <a:off x="15550514" y="9853244"/>
            <a:ext cx="1216343" cy="276225"/>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9/11/2025</a:t>
            </a:r>
          </a:p>
        </p:txBody>
      </p:sp>
      <p:sp>
        <p:nvSpPr>
          <p:cNvPr id="8" name="TextBox 8"/>
          <p:cNvSpPr txBox="1"/>
          <p:nvPr/>
        </p:nvSpPr>
        <p:spPr>
          <a:xfrm>
            <a:off x="1552414" y="523575"/>
            <a:ext cx="5448643" cy="788035"/>
          </a:xfrm>
          <a:prstGeom prst="rect">
            <a:avLst/>
          </a:prstGeom>
        </p:spPr>
        <p:txBody>
          <a:bodyPr lIns="0" tIns="0" rIns="0" bIns="0" rtlCol="0" anchor="t">
            <a:spAutoFit/>
          </a:bodyPr>
          <a:lstStyle/>
          <a:p>
            <a:pPr algn="l">
              <a:lnSpc>
                <a:spcPts val="6439"/>
              </a:lnSpc>
              <a:spcBef>
                <a:spcPct val="0"/>
              </a:spcBef>
            </a:pPr>
            <a:r>
              <a:rPr lang="en-US" sz="4599">
                <a:solidFill>
                  <a:srgbClr val="45474B"/>
                </a:solidFill>
                <a:latin typeface="RoxboroughCF"/>
                <a:ea typeface="RoxboroughCF"/>
                <a:cs typeface="RoxboroughCF"/>
                <a:sym typeface="RoxboroughCF"/>
              </a:rPr>
              <a:t>Overview</a:t>
            </a:r>
          </a:p>
        </p:txBody>
      </p:sp>
      <p:sp>
        <p:nvSpPr>
          <p:cNvPr id="9" name="TextBox 9"/>
          <p:cNvSpPr txBox="1"/>
          <p:nvPr/>
        </p:nvSpPr>
        <p:spPr>
          <a:xfrm>
            <a:off x="2058531" y="1319772"/>
            <a:ext cx="15004918" cy="1893654"/>
          </a:xfrm>
          <a:prstGeom prst="rect">
            <a:avLst/>
          </a:prstGeom>
        </p:spPr>
        <p:txBody>
          <a:bodyPr lIns="0" tIns="0" rIns="0" bIns="0" rtlCol="0" anchor="t">
            <a:spAutoFit/>
          </a:bodyPr>
          <a:lstStyle/>
          <a:p>
            <a:pPr algn="just">
              <a:lnSpc>
                <a:spcPts val="3821"/>
              </a:lnSpc>
            </a:pPr>
            <a:r>
              <a:rPr lang="en-US" sz="2547">
                <a:solidFill>
                  <a:srgbClr val="000000"/>
                </a:solidFill>
                <a:latin typeface="Cambria"/>
                <a:ea typeface="Cambria"/>
                <a:cs typeface="Cambria"/>
                <a:sym typeface="Cambria"/>
              </a:rPr>
              <a:t>This research presents a multi-component AI framework designed to enhance student success by providing personalized academic interventions. Each component addresses distinct yet interconnected challenges, leveraging adaptive machine learning, explainability, secure analytics, and engagement detection to form a comprehensive support system for learners.</a:t>
            </a:r>
          </a:p>
        </p:txBody>
      </p:sp>
      <p:grpSp>
        <p:nvGrpSpPr>
          <p:cNvPr id="10" name="Group 10"/>
          <p:cNvGrpSpPr/>
          <p:nvPr/>
        </p:nvGrpSpPr>
        <p:grpSpPr>
          <a:xfrm>
            <a:off x="2305170" y="3442025"/>
            <a:ext cx="14758278" cy="1311814"/>
            <a:chOff x="0" y="0"/>
            <a:chExt cx="19677705" cy="1749086"/>
          </a:xfrm>
        </p:grpSpPr>
        <p:sp>
          <p:nvSpPr>
            <p:cNvPr id="11" name="TextBox 11"/>
            <p:cNvSpPr txBox="1"/>
            <p:nvPr/>
          </p:nvSpPr>
          <p:spPr>
            <a:xfrm>
              <a:off x="0" y="-66675"/>
              <a:ext cx="18578241" cy="588222"/>
            </a:xfrm>
            <a:prstGeom prst="rect">
              <a:avLst/>
            </a:prstGeom>
          </p:spPr>
          <p:txBody>
            <a:bodyPr lIns="0" tIns="0" rIns="0" bIns="0" rtlCol="0" anchor="t">
              <a:spAutoFit/>
            </a:bodyPr>
            <a:lstStyle/>
            <a:p>
              <a:pPr algn="l">
                <a:lnSpc>
                  <a:spcPts val="3639"/>
                </a:lnSpc>
                <a:spcBef>
                  <a:spcPct val="0"/>
                </a:spcBef>
              </a:pPr>
              <a:r>
                <a:rPr lang="en-US" sz="2599" b="1">
                  <a:solidFill>
                    <a:srgbClr val="495E57"/>
                  </a:solidFill>
                  <a:latin typeface="Cambria Bold"/>
                  <a:ea typeface="Cambria Bold"/>
                  <a:cs typeface="Cambria Bold"/>
                  <a:sym typeface="Cambria Bold"/>
                </a:rPr>
                <a:t>Component 01 - Adaptive Penalty-Augmented Ensemble Machine Learning Engine</a:t>
              </a:r>
            </a:p>
          </p:txBody>
        </p:sp>
        <p:sp>
          <p:nvSpPr>
            <p:cNvPr id="12" name="TextBox 12"/>
            <p:cNvSpPr txBox="1"/>
            <p:nvPr/>
          </p:nvSpPr>
          <p:spPr>
            <a:xfrm>
              <a:off x="569918" y="623754"/>
              <a:ext cx="19107787" cy="1125331"/>
            </a:xfrm>
            <a:prstGeom prst="rect">
              <a:avLst/>
            </a:prstGeom>
          </p:spPr>
          <p:txBody>
            <a:bodyPr lIns="0" tIns="0" rIns="0" bIns="0" rtlCol="0" anchor="t">
              <a:spAutoFit/>
            </a:bodyPr>
            <a:lstStyle/>
            <a:p>
              <a:pPr algn="just">
                <a:lnSpc>
                  <a:spcPts val="3521"/>
                </a:lnSpc>
              </a:pPr>
              <a:r>
                <a:rPr lang="en-US" sz="2347">
                  <a:solidFill>
                    <a:srgbClr val="000000"/>
                  </a:solidFill>
                  <a:latin typeface="Cambria"/>
                  <a:ea typeface="Cambria"/>
                  <a:cs typeface="Cambria"/>
                  <a:sym typeface="Cambria"/>
                </a:rPr>
                <a:t>Real-time student risk scoring. It dynamically adjusts model contributions to improve prediction accuracy from diverse educational data.</a:t>
              </a:r>
            </a:p>
          </p:txBody>
        </p:sp>
      </p:grpSp>
      <p:grpSp>
        <p:nvGrpSpPr>
          <p:cNvPr id="13" name="Group 13"/>
          <p:cNvGrpSpPr/>
          <p:nvPr/>
        </p:nvGrpSpPr>
        <p:grpSpPr>
          <a:xfrm>
            <a:off x="2305170" y="5044063"/>
            <a:ext cx="14758278" cy="1311814"/>
            <a:chOff x="0" y="0"/>
            <a:chExt cx="19677705" cy="1749086"/>
          </a:xfrm>
        </p:grpSpPr>
        <p:sp>
          <p:nvSpPr>
            <p:cNvPr id="14" name="TextBox 14"/>
            <p:cNvSpPr txBox="1"/>
            <p:nvPr/>
          </p:nvSpPr>
          <p:spPr>
            <a:xfrm>
              <a:off x="0" y="-66675"/>
              <a:ext cx="18578241" cy="588222"/>
            </a:xfrm>
            <a:prstGeom prst="rect">
              <a:avLst/>
            </a:prstGeom>
          </p:spPr>
          <p:txBody>
            <a:bodyPr lIns="0" tIns="0" rIns="0" bIns="0" rtlCol="0" anchor="t">
              <a:spAutoFit/>
            </a:bodyPr>
            <a:lstStyle/>
            <a:p>
              <a:pPr algn="l">
                <a:lnSpc>
                  <a:spcPts val="3639"/>
                </a:lnSpc>
                <a:spcBef>
                  <a:spcPct val="0"/>
                </a:spcBef>
              </a:pPr>
              <a:r>
                <a:rPr lang="en-US" sz="2599" b="1">
                  <a:solidFill>
                    <a:srgbClr val="495E57"/>
                  </a:solidFill>
                  <a:latin typeface="Cambria Bold"/>
                  <a:ea typeface="Cambria Bold"/>
                  <a:cs typeface="Cambria Bold"/>
                  <a:sym typeface="Cambria Bold"/>
                </a:rPr>
                <a:t>Component 02 - Explainable AI Engine that generates interpretable student risk insights</a:t>
              </a:r>
            </a:p>
          </p:txBody>
        </p:sp>
        <p:sp>
          <p:nvSpPr>
            <p:cNvPr id="15" name="TextBox 15"/>
            <p:cNvSpPr txBox="1"/>
            <p:nvPr/>
          </p:nvSpPr>
          <p:spPr>
            <a:xfrm>
              <a:off x="569918" y="623754"/>
              <a:ext cx="19107787" cy="1125331"/>
            </a:xfrm>
            <a:prstGeom prst="rect">
              <a:avLst/>
            </a:prstGeom>
          </p:spPr>
          <p:txBody>
            <a:bodyPr lIns="0" tIns="0" rIns="0" bIns="0" rtlCol="0" anchor="t">
              <a:spAutoFit/>
            </a:bodyPr>
            <a:lstStyle/>
            <a:p>
              <a:pPr algn="just">
                <a:lnSpc>
                  <a:spcPts val="3521"/>
                </a:lnSpc>
              </a:pPr>
              <a:r>
                <a:rPr lang="en-US" sz="2347">
                  <a:solidFill>
                    <a:srgbClr val="000000"/>
                  </a:solidFill>
                  <a:latin typeface="Cambria"/>
                  <a:ea typeface="Cambria"/>
                  <a:cs typeface="Cambria"/>
                  <a:sym typeface="Cambria"/>
                </a:rPr>
                <a:t>Real-time student risk scoring. It dynamically adjusts model contributions to improve prediction accuracy from diverse educational data.</a:t>
              </a:r>
            </a:p>
          </p:txBody>
        </p:sp>
      </p:grpSp>
      <p:grpSp>
        <p:nvGrpSpPr>
          <p:cNvPr id="16" name="Group 16"/>
          <p:cNvGrpSpPr/>
          <p:nvPr/>
        </p:nvGrpSpPr>
        <p:grpSpPr>
          <a:xfrm>
            <a:off x="2305170" y="6646101"/>
            <a:ext cx="14758278" cy="1311814"/>
            <a:chOff x="0" y="0"/>
            <a:chExt cx="19677705" cy="1749086"/>
          </a:xfrm>
        </p:grpSpPr>
        <p:sp>
          <p:nvSpPr>
            <p:cNvPr id="17" name="TextBox 17"/>
            <p:cNvSpPr txBox="1"/>
            <p:nvPr/>
          </p:nvSpPr>
          <p:spPr>
            <a:xfrm>
              <a:off x="0" y="-66675"/>
              <a:ext cx="18578241" cy="588222"/>
            </a:xfrm>
            <a:prstGeom prst="rect">
              <a:avLst/>
            </a:prstGeom>
          </p:spPr>
          <p:txBody>
            <a:bodyPr lIns="0" tIns="0" rIns="0" bIns="0" rtlCol="0" anchor="t">
              <a:spAutoFit/>
            </a:bodyPr>
            <a:lstStyle/>
            <a:p>
              <a:pPr algn="l">
                <a:lnSpc>
                  <a:spcPts val="3639"/>
                </a:lnSpc>
                <a:spcBef>
                  <a:spcPct val="0"/>
                </a:spcBef>
              </a:pPr>
              <a:r>
                <a:rPr lang="en-US" sz="2599" b="1">
                  <a:solidFill>
                    <a:srgbClr val="495E57"/>
                  </a:solidFill>
                  <a:latin typeface="Cambria Bold"/>
                  <a:ea typeface="Cambria Bold"/>
                  <a:cs typeface="Cambria Bold"/>
                  <a:sym typeface="Cambria Bold"/>
                </a:rPr>
                <a:t>Component 03 - Secure Analytics &amp; Performance Optimization Platform</a:t>
              </a:r>
            </a:p>
          </p:txBody>
        </p:sp>
        <p:sp>
          <p:nvSpPr>
            <p:cNvPr id="18" name="TextBox 18"/>
            <p:cNvSpPr txBox="1"/>
            <p:nvPr/>
          </p:nvSpPr>
          <p:spPr>
            <a:xfrm>
              <a:off x="569918" y="623754"/>
              <a:ext cx="19107787" cy="1125331"/>
            </a:xfrm>
            <a:prstGeom prst="rect">
              <a:avLst/>
            </a:prstGeom>
          </p:spPr>
          <p:txBody>
            <a:bodyPr lIns="0" tIns="0" rIns="0" bIns="0" rtlCol="0" anchor="t">
              <a:spAutoFit/>
            </a:bodyPr>
            <a:lstStyle/>
            <a:p>
              <a:pPr algn="just">
                <a:lnSpc>
                  <a:spcPts val="3521"/>
                </a:lnSpc>
              </a:pPr>
              <a:r>
                <a:rPr lang="en-US" sz="2347">
                  <a:solidFill>
                    <a:srgbClr val="000000"/>
                  </a:solidFill>
                  <a:latin typeface="Cambria"/>
                  <a:ea typeface="Cambria"/>
                  <a:cs typeface="Cambria"/>
                  <a:sym typeface="Cambria"/>
                </a:rPr>
                <a:t>Real-time student risk scoring. It dynamically adjusts model contributions to improve prediction accuracy from diverse educational data.</a:t>
              </a:r>
            </a:p>
          </p:txBody>
        </p:sp>
      </p:grpSp>
      <p:grpSp>
        <p:nvGrpSpPr>
          <p:cNvPr id="19" name="Group 19"/>
          <p:cNvGrpSpPr/>
          <p:nvPr/>
        </p:nvGrpSpPr>
        <p:grpSpPr>
          <a:xfrm>
            <a:off x="2305170" y="8248139"/>
            <a:ext cx="14758278" cy="1311814"/>
            <a:chOff x="0" y="0"/>
            <a:chExt cx="19677705" cy="1749086"/>
          </a:xfrm>
        </p:grpSpPr>
        <p:sp>
          <p:nvSpPr>
            <p:cNvPr id="20" name="TextBox 20"/>
            <p:cNvSpPr txBox="1"/>
            <p:nvPr/>
          </p:nvSpPr>
          <p:spPr>
            <a:xfrm>
              <a:off x="0" y="-66675"/>
              <a:ext cx="18578241" cy="588222"/>
            </a:xfrm>
            <a:prstGeom prst="rect">
              <a:avLst/>
            </a:prstGeom>
          </p:spPr>
          <p:txBody>
            <a:bodyPr lIns="0" tIns="0" rIns="0" bIns="0" rtlCol="0" anchor="t">
              <a:spAutoFit/>
            </a:bodyPr>
            <a:lstStyle/>
            <a:p>
              <a:pPr algn="l">
                <a:lnSpc>
                  <a:spcPts val="3639"/>
                </a:lnSpc>
                <a:spcBef>
                  <a:spcPct val="0"/>
                </a:spcBef>
              </a:pPr>
              <a:r>
                <a:rPr lang="en-US" sz="2599" b="1">
                  <a:solidFill>
                    <a:srgbClr val="495E57"/>
                  </a:solidFill>
                  <a:latin typeface="Cambria Bold"/>
                  <a:ea typeface="Cambria Bold"/>
                  <a:cs typeface="Cambria Bold"/>
                  <a:sym typeface="Cambria Bold"/>
                </a:rPr>
                <a:t>Component 04 - Student Disengagement Detection and Personalized Support System </a:t>
              </a:r>
            </a:p>
          </p:txBody>
        </p:sp>
        <p:sp>
          <p:nvSpPr>
            <p:cNvPr id="21" name="TextBox 21"/>
            <p:cNvSpPr txBox="1"/>
            <p:nvPr/>
          </p:nvSpPr>
          <p:spPr>
            <a:xfrm>
              <a:off x="569918" y="623754"/>
              <a:ext cx="19107787" cy="1125331"/>
            </a:xfrm>
            <a:prstGeom prst="rect">
              <a:avLst/>
            </a:prstGeom>
          </p:spPr>
          <p:txBody>
            <a:bodyPr lIns="0" tIns="0" rIns="0" bIns="0" rtlCol="0" anchor="t">
              <a:spAutoFit/>
            </a:bodyPr>
            <a:lstStyle/>
            <a:p>
              <a:pPr algn="just">
                <a:lnSpc>
                  <a:spcPts val="3521"/>
                </a:lnSpc>
              </a:pPr>
              <a:r>
                <a:rPr lang="en-US" sz="2347">
                  <a:solidFill>
                    <a:srgbClr val="000000"/>
                  </a:solidFill>
                  <a:latin typeface="Cambria"/>
                  <a:ea typeface="Cambria"/>
                  <a:cs typeface="Cambria"/>
                  <a:sym typeface="Cambria"/>
                </a:rPr>
                <a:t>Real-time student risk scoring. It dynamically adjusts model contributions to improve prediction accuracy from diverse educational data.</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559958"/>
            <a:ext cx="3771899" cy="727042"/>
            <a:chOff x="0" y="0"/>
            <a:chExt cx="5029198" cy="969390"/>
          </a:xfrm>
        </p:grpSpPr>
        <p:sp>
          <p:nvSpPr>
            <p:cNvPr id="3" name="Freeform 3"/>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sp>
        <p:nvSpPr>
          <p:cNvPr id="4" name="Freeform 4"/>
          <p:cNvSpPr/>
          <p:nvPr/>
        </p:nvSpPr>
        <p:spPr>
          <a:xfrm flipH="1">
            <a:off x="13780087" y="5446288"/>
            <a:ext cx="4507913" cy="4840712"/>
          </a:xfrm>
          <a:custGeom>
            <a:avLst/>
            <a:gdLst/>
            <a:ahLst/>
            <a:cxnLst/>
            <a:rect l="l" t="t" r="r" b="b"/>
            <a:pathLst>
              <a:path w="4507913" h="4840712">
                <a:moveTo>
                  <a:pt x="4507913" y="0"/>
                </a:moveTo>
                <a:lnTo>
                  <a:pt x="0" y="0"/>
                </a:lnTo>
                <a:lnTo>
                  <a:pt x="0" y="4840712"/>
                </a:lnTo>
                <a:lnTo>
                  <a:pt x="4507913" y="4840712"/>
                </a:lnTo>
                <a:lnTo>
                  <a:pt x="4507913" y="0"/>
                </a:lnTo>
                <a:close/>
              </a:path>
            </a:pathLst>
          </a:custGeom>
          <a:blipFill>
            <a:blip>
              <a:extLst>
                <a:ext uri="{96DAC541-7B7A-43D3-8B79-37D633B846F1}">
                  <asvg:svgBlip xmlns:asvg="http://schemas.microsoft.com/office/drawing/2016/SVG/main" r:embed="rId3"/>
                </a:ext>
              </a:extLst>
            </a:blip>
            <a:stretch>
              <a:fillRect/>
            </a:stretch>
          </a:blipFill>
        </p:spPr>
      </p:sp>
      <p:sp>
        <p:nvSpPr>
          <p:cNvPr id="5" name="Freeform 5"/>
          <p:cNvSpPr/>
          <p:nvPr/>
        </p:nvSpPr>
        <p:spPr>
          <a:xfrm flipH="1">
            <a:off x="12622182" y="0"/>
            <a:ext cx="5665818" cy="4114800"/>
          </a:xfrm>
          <a:custGeom>
            <a:avLst/>
            <a:gdLst/>
            <a:ahLst/>
            <a:cxnLst/>
            <a:rect l="l" t="t" r="r" b="b"/>
            <a:pathLst>
              <a:path w="5665818" h="4114800">
                <a:moveTo>
                  <a:pt x="5665818" y="0"/>
                </a:moveTo>
                <a:lnTo>
                  <a:pt x="0" y="0"/>
                </a:lnTo>
                <a:lnTo>
                  <a:pt x="0" y="4114800"/>
                </a:lnTo>
                <a:lnTo>
                  <a:pt x="5665818" y="4114800"/>
                </a:lnTo>
                <a:lnTo>
                  <a:pt x="5665818" y="0"/>
                </a:lnTo>
                <a:close/>
              </a:path>
            </a:pathLst>
          </a:custGeom>
          <a:blipFill>
            <a:blip>
              <a:extLst>
                <a:ext uri="{96DAC541-7B7A-43D3-8B79-37D633B846F1}">
                  <asvg:svgBlip xmlns:asvg="http://schemas.microsoft.com/office/drawing/2016/SVG/main" r:embed="rId4"/>
                </a:ext>
              </a:extLst>
            </a:blip>
            <a:stretch>
              <a:fillRect/>
            </a:stretch>
          </a:blipFill>
        </p:spPr>
      </p:sp>
      <p:grpSp>
        <p:nvGrpSpPr>
          <p:cNvPr id="6" name="Group 6"/>
          <p:cNvGrpSpPr/>
          <p:nvPr/>
        </p:nvGrpSpPr>
        <p:grpSpPr>
          <a:xfrm>
            <a:off x="-1497080" y="2255821"/>
            <a:ext cx="16146454" cy="5544470"/>
            <a:chOff x="0" y="0"/>
            <a:chExt cx="21528606" cy="7392626"/>
          </a:xfrm>
        </p:grpSpPr>
        <p:grpSp>
          <p:nvGrpSpPr>
            <p:cNvPr id="7" name="Group 7"/>
            <p:cNvGrpSpPr/>
            <p:nvPr/>
          </p:nvGrpSpPr>
          <p:grpSpPr>
            <a:xfrm>
              <a:off x="0" y="0"/>
              <a:ext cx="21528606" cy="7392626"/>
              <a:chOff x="0" y="0"/>
              <a:chExt cx="4036942" cy="1386230"/>
            </a:xfrm>
          </p:grpSpPr>
          <p:sp>
            <p:nvSpPr>
              <p:cNvPr id="8" name="Freeform 8"/>
              <p:cNvSpPr/>
              <p:nvPr/>
            </p:nvSpPr>
            <p:spPr>
              <a:xfrm>
                <a:off x="0" y="0"/>
                <a:ext cx="4036942" cy="1386230"/>
              </a:xfrm>
              <a:custGeom>
                <a:avLst/>
                <a:gdLst/>
                <a:ahLst/>
                <a:cxnLst/>
                <a:rect l="l" t="t" r="r" b="b"/>
                <a:pathLst>
                  <a:path w="4036942" h="1386230">
                    <a:moveTo>
                      <a:pt x="50509" y="0"/>
                    </a:moveTo>
                    <a:lnTo>
                      <a:pt x="3986433" y="0"/>
                    </a:lnTo>
                    <a:cubicBezTo>
                      <a:pt x="3999829" y="0"/>
                      <a:pt x="4012676" y="5321"/>
                      <a:pt x="4022148" y="14794"/>
                    </a:cubicBezTo>
                    <a:cubicBezTo>
                      <a:pt x="4031621" y="24266"/>
                      <a:pt x="4036942" y="37113"/>
                      <a:pt x="4036942" y="50509"/>
                    </a:cubicBezTo>
                    <a:lnTo>
                      <a:pt x="4036942" y="1335721"/>
                    </a:lnTo>
                    <a:cubicBezTo>
                      <a:pt x="4036942" y="1349117"/>
                      <a:pt x="4031621" y="1361964"/>
                      <a:pt x="4022148" y="1371436"/>
                    </a:cubicBezTo>
                    <a:cubicBezTo>
                      <a:pt x="4012676" y="1380909"/>
                      <a:pt x="3999829" y="1386230"/>
                      <a:pt x="3986433" y="1386230"/>
                    </a:cubicBezTo>
                    <a:lnTo>
                      <a:pt x="50509" y="1386230"/>
                    </a:lnTo>
                    <a:cubicBezTo>
                      <a:pt x="37113" y="1386230"/>
                      <a:pt x="24266" y="1380909"/>
                      <a:pt x="14794" y="1371436"/>
                    </a:cubicBezTo>
                    <a:cubicBezTo>
                      <a:pt x="5321" y="1361964"/>
                      <a:pt x="0" y="1349117"/>
                      <a:pt x="0" y="1335721"/>
                    </a:cubicBezTo>
                    <a:lnTo>
                      <a:pt x="0" y="50509"/>
                    </a:lnTo>
                    <a:cubicBezTo>
                      <a:pt x="0" y="37113"/>
                      <a:pt x="5321" y="24266"/>
                      <a:pt x="14794" y="14794"/>
                    </a:cubicBezTo>
                    <a:cubicBezTo>
                      <a:pt x="24266" y="5321"/>
                      <a:pt x="37113" y="0"/>
                      <a:pt x="50509" y="0"/>
                    </a:cubicBezTo>
                    <a:close/>
                  </a:path>
                </a:pathLst>
              </a:custGeom>
              <a:gradFill rotWithShape="1">
                <a:gsLst>
                  <a:gs pos="0">
                    <a:srgbClr val="6C7E6B">
                      <a:alpha val="42000"/>
                    </a:srgbClr>
                  </a:gs>
                  <a:gs pos="33333">
                    <a:srgbClr val="45474B">
                      <a:alpha val="42000"/>
                    </a:srgbClr>
                  </a:gs>
                  <a:gs pos="66667">
                    <a:srgbClr val="6C7E6B">
                      <a:alpha val="26670"/>
                    </a:srgbClr>
                  </a:gs>
                  <a:gs pos="100000">
                    <a:srgbClr val="899889">
                      <a:alpha val="25410"/>
                    </a:srgbClr>
                  </a:gs>
                </a:gsLst>
                <a:lin ang="0"/>
              </a:gradFill>
            </p:spPr>
          </p:sp>
          <p:sp>
            <p:nvSpPr>
              <p:cNvPr id="9" name="TextBox 9"/>
              <p:cNvSpPr txBox="1"/>
              <p:nvPr/>
            </p:nvSpPr>
            <p:spPr>
              <a:xfrm>
                <a:off x="0" y="-9525"/>
                <a:ext cx="4036942" cy="1395755"/>
              </a:xfrm>
              <a:prstGeom prst="rect">
                <a:avLst/>
              </a:prstGeom>
            </p:spPr>
            <p:txBody>
              <a:bodyPr lIns="50800" tIns="50800" rIns="50800" bIns="50800" rtlCol="0" anchor="ctr"/>
              <a:lstStyle/>
              <a:p>
                <a:pPr algn="ctr">
                  <a:lnSpc>
                    <a:spcPts val="2159"/>
                  </a:lnSpc>
                </a:pPr>
                <a:endParaRPr/>
              </a:p>
            </p:txBody>
          </p:sp>
        </p:grpSp>
        <p:sp>
          <p:nvSpPr>
            <p:cNvPr id="10" name="TextBox 10"/>
            <p:cNvSpPr txBox="1"/>
            <p:nvPr/>
          </p:nvSpPr>
          <p:spPr>
            <a:xfrm>
              <a:off x="3162011" y="1495028"/>
              <a:ext cx="16901406" cy="4316846"/>
            </a:xfrm>
            <a:prstGeom prst="rect">
              <a:avLst/>
            </a:prstGeom>
          </p:spPr>
          <p:txBody>
            <a:bodyPr lIns="0" tIns="0" rIns="0" bIns="0" rtlCol="0" anchor="t">
              <a:spAutoFit/>
            </a:bodyPr>
            <a:lstStyle/>
            <a:p>
              <a:pPr algn="l">
                <a:lnSpc>
                  <a:spcPts val="6489"/>
                </a:lnSpc>
              </a:pPr>
              <a:r>
                <a:rPr lang="en-US" sz="4635" b="1">
                  <a:solidFill>
                    <a:srgbClr val="393125"/>
                  </a:solidFill>
                  <a:latin typeface="Canva Sans Bold"/>
                  <a:ea typeface="Canva Sans Bold"/>
                  <a:cs typeface="Canva Sans Bold"/>
                  <a:sym typeface="Canva Sans Bold"/>
                </a:rPr>
                <a:t>STUDENT  DISENGAGEMENT  DETECTION AND PERSONALIZED SUPPORT SYSTEM FOR RE-ENGAGEMENT  AND REDUCING DROPOUT  RISK</a:t>
              </a:r>
            </a:p>
          </p:txBody>
        </p:sp>
      </p:grpSp>
      <p:sp>
        <p:nvSpPr>
          <p:cNvPr id="11" name="Freeform 11"/>
          <p:cNvSpPr/>
          <p:nvPr/>
        </p:nvSpPr>
        <p:spPr>
          <a:xfrm>
            <a:off x="13476342" y="640283"/>
            <a:ext cx="3782958" cy="3782958"/>
          </a:xfrm>
          <a:custGeom>
            <a:avLst/>
            <a:gdLst/>
            <a:ahLst/>
            <a:cxnLst/>
            <a:rect l="l" t="t" r="r" b="b"/>
            <a:pathLst>
              <a:path w="3782958" h="3782958">
                <a:moveTo>
                  <a:pt x="0" y="0"/>
                </a:moveTo>
                <a:lnTo>
                  <a:pt x="3782958" y="0"/>
                </a:lnTo>
                <a:lnTo>
                  <a:pt x="3782958" y="3782958"/>
                </a:lnTo>
                <a:lnTo>
                  <a:pt x="0" y="3782958"/>
                </a:lnTo>
                <a:lnTo>
                  <a:pt x="0" y="0"/>
                </a:lnTo>
                <a:close/>
              </a:path>
            </a:pathLst>
          </a:custGeom>
          <a:blipFill>
            <a:blip r:embed="rId5"/>
            <a:stretch>
              <a:fillRect/>
            </a:stretch>
          </a:blipFill>
        </p:spPr>
      </p:sp>
      <p:sp>
        <p:nvSpPr>
          <p:cNvPr id="12" name="TextBox 12"/>
          <p:cNvSpPr txBox="1"/>
          <p:nvPr/>
        </p:nvSpPr>
        <p:spPr>
          <a:xfrm>
            <a:off x="5077014" y="9779899"/>
            <a:ext cx="2410778" cy="428625"/>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IT22902702	</a:t>
            </a:r>
            <a:r>
              <a:rPr lang="en-US" sz="2700" spc="-15">
                <a:solidFill>
                  <a:srgbClr val="000000"/>
                </a:solidFill>
                <a:latin typeface="Cambria"/>
                <a:ea typeface="Cambria"/>
                <a:cs typeface="Cambria"/>
                <a:sym typeface="Cambria"/>
              </a:rPr>
              <a:t>|</a:t>
            </a:r>
          </a:p>
        </p:txBody>
      </p:sp>
      <p:sp>
        <p:nvSpPr>
          <p:cNvPr id="13" name="TextBox 13"/>
          <p:cNvSpPr txBox="1"/>
          <p:nvPr/>
        </p:nvSpPr>
        <p:spPr>
          <a:xfrm>
            <a:off x="7677675" y="9779899"/>
            <a:ext cx="3378518" cy="42862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Perera I.A.T.D	</a:t>
            </a:r>
            <a:r>
              <a:rPr lang="en-US" sz="2700">
                <a:solidFill>
                  <a:srgbClr val="000000"/>
                </a:solidFill>
                <a:latin typeface="Cambria"/>
                <a:ea typeface="Cambria"/>
                <a:cs typeface="Cambria"/>
                <a:sym typeface="Cambria"/>
              </a:rPr>
              <a:t>|</a:t>
            </a:r>
          </a:p>
        </p:txBody>
      </p:sp>
      <p:sp>
        <p:nvSpPr>
          <p:cNvPr id="14" name="TextBox 14"/>
          <p:cNvSpPr txBox="1"/>
          <p:nvPr/>
        </p:nvSpPr>
        <p:spPr>
          <a:xfrm>
            <a:off x="10535622" y="9779899"/>
            <a:ext cx="2251710" cy="42862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25-26J-172</a:t>
            </a:r>
          </a:p>
        </p:txBody>
      </p:sp>
      <p:sp>
        <p:nvSpPr>
          <p:cNvPr id="15" name="TextBox 15"/>
          <p:cNvSpPr txBox="1"/>
          <p:nvPr/>
        </p:nvSpPr>
        <p:spPr>
          <a:xfrm>
            <a:off x="336690" y="8348307"/>
            <a:ext cx="13841250" cy="596959"/>
          </a:xfrm>
          <a:prstGeom prst="rect">
            <a:avLst/>
          </a:prstGeom>
        </p:spPr>
        <p:txBody>
          <a:bodyPr lIns="0" tIns="0" rIns="0" bIns="0" rtlCol="0" anchor="t">
            <a:spAutoFit/>
          </a:bodyPr>
          <a:lstStyle/>
          <a:p>
            <a:pPr algn="l">
              <a:lnSpc>
                <a:spcPts val="4900"/>
              </a:lnSpc>
            </a:pPr>
            <a:r>
              <a:rPr lang="en-US" sz="3500" b="1">
                <a:solidFill>
                  <a:srgbClr val="000000"/>
                </a:solidFill>
                <a:latin typeface="Canva Sans Bold"/>
                <a:ea typeface="Canva Sans Bold"/>
                <a:cs typeface="Canva Sans Bold"/>
                <a:sym typeface="Canva Sans Bold"/>
              </a:rPr>
              <a:t> Specialization: Information Technology</a:t>
            </a:r>
          </a:p>
        </p:txBody>
      </p:sp>
      <p:sp>
        <p:nvSpPr>
          <p:cNvPr id="16" name="TextBox 16"/>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1078" y="1797431"/>
            <a:ext cx="16499210" cy="3445650"/>
            <a:chOff x="0" y="0"/>
            <a:chExt cx="4345471" cy="907496"/>
          </a:xfrm>
        </p:grpSpPr>
        <p:sp>
          <p:nvSpPr>
            <p:cNvPr id="3" name="Freeform 3"/>
            <p:cNvSpPr/>
            <p:nvPr/>
          </p:nvSpPr>
          <p:spPr>
            <a:xfrm>
              <a:off x="0" y="0"/>
              <a:ext cx="4345471" cy="907496"/>
            </a:xfrm>
            <a:custGeom>
              <a:avLst/>
              <a:gdLst/>
              <a:ahLst/>
              <a:cxnLst/>
              <a:rect l="l" t="t" r="r" b="b"/>
              <a:pathLst>
                <a:path w="4345471" h="907496">
                  <a:moveTo>
                    <a:pt x="27685" y="0"/>
                  </a:moveTo>
                  <a:lnTo>
                    <a:pt x="4317786" y="0"/>
                  </a:lnTo>
                  <a:cubicBezTo>
                    <a:pt x="4325129" y="0"/>
                    <a:pt x="4332171" y="2917"/>
                    <a:pt x="4337363" y="8109"/>
                  </a:cubicBezTo>
                  <a:cubicBezTo>
                    <a:pt x="4342554" y="13300"/>
                    <a:pt x="4345471" y="20342"/>
                    <a:pt x="4345471" y="27685"/>
                  </a:cubicBezTo>
                  <a:lnTo>
                    <a:pt x="4345471" y="879812"/>
                  </a:lnTo>
                  <a:cubicBezTo>
                    <a:pt x="4345471" y="895101"/>
                    <a:pt x="4333076" y="907496"/>
                    <a:pt x="4317786" y="907496"/>
                  </a:cubicBezTo>
                  <a:lnTo>
                    <a:pt x="27685" y="907496"/>
                  </a:lnTo>
                  <a:cubicBezTo>
                    <a:pt x="20342" y="907496"/>
                    <a:pt x="13300" y="904579"/>
                    <a:pt x="8109" y="899388"/>
                  </a:cubicBezTo>
                  <a:cubicBezTo>
                    <a:pt x="2917" y="894196"/>
                    <a:pt x="0" y="887154"/>
                    <a:pt x="0" y="879812"/>
                  </a:cubicBezTo>
                  <a:lnTo>
                    <a:pt x="0" y="27685"/>
                  </a:lnTo>
                  <a:cubicBezTo>
                    <a:pt x="0" y="20342"/>
                    <a:pt x="2917" y="13300"/>
                    <a:pt x="8109" y="8109"/>
                  </a:cubicBezTo>
                  <a:cubicBezTo>
                    <a:pt x="13300" y="2917"/>
                    <a:pt x="20342" y="0"/>
                    <a:pt x="27685" y="0"/>
                  </a:cubicBezTo>
                  <a:close/>
                </a:path>
              </a:pathLst>
            </a:custGeom>
            <a:solidFill>
              <a:srgbClr val="FFFFFF"/>
            </a:solidFill>
            <a:ln w="38100" cap="rnd">
              <a:solidFill>
                <a:srgbClr val="000000"/>
              </a:solidFill>
              <a:prstDash val="solid"/>
              <a:round/>
            </a:ln>
          </p:spPr>
        </p:sp>
        <p:sp>
          <p:nvSpPr>
            <p:cNvPr id="4" name="TextBox 4"/>
            <p:cNvSpPr txBox="1"/>
            <p:nvPr/>
          </p:nvSpPr>
          <p:spPr>
            <a:xfrm>
              <a:off x="0" y="-9525"/>
              <a:ext cx="4345471" cy="917021"/>
            </a:xfrm>
            <a:prstGeom prst="rect">
              <a:avLst/>
            </a:prstGeom>
          </p:spPr>
          <p:txBody>
            <a:bodyPr lIns="50800" tIns="50800" rIns="50800" bIns="50800" rtlCol="0" anchor="ctr"/>
            <a:lstStyle/>
            <a:p>
              <a:pPr algn="ctr">
                <a:lnSpc>
                  <a:spcPts val="2160"/>
                </a:lnSpc>
              </a:pPr>
              <a:endParaRPr/>
            </a:p>
          </p:txBody>
        </p:sp>
      </p:grpSp>
      <p:sp>
        <p:nvSpPr>
          <p:cNvPr id="5" name="Freeform 5"/>
          <p:cNvSpPr/>
          <p:nvPr/>
        </p:nvSpPr>
        <p:spPr>
          <a:xfrm>
            <a:off x="1833431" y="2027114"/>
            <a:ext cx="1017007" cy="921662"/>
          </a:xfrm>
          <a:custGeom>
            <a:avLst/>
            <a:gdLst/>
            <a:ahLst/>
            <a:cxnLst/>
            <a:rect l="l" t="t" r="r" b="b"/>
            <a:pathLst>
              <a:path w="1017007" h="921662">
                <a:moveTo>
                  <a:pt x="0" y="0"/>
                </a:moveTo>
                <a:lnTo>
                  <a:pt x="1017006" y="0"/>
                </a:lnTo>
                <a:lnTo>
                  <a:pt x="1017006" y="921662"/>
                </a:lnTo>
                <a:lnTo>
                  <a:pt x="0" y="921662"/>
                </a:lnTo>
                <a:lnTo>
                  <a:pt x="0" y="0"/>
                </a:lnTo>
                <a:close/>
              </a:path>
            </a:pathLst>
          </a:custGeom>
          <a:blipFill>
            <a:blip>
              <a:extLst>
                <a:ext uri="{96DAC541-7B7A-43D3-8B79-37D633B846F1}">
                  <asvg:svgBlip xmlns:asvg="http://schemas.microsoft.com/office/drawing/2016/SVG/main" r:embed="rId2"/>
                </a:ext>
              </a:extLst>
            </a:blip>
            <a:stretch>
              <a:fillRect/>
            </a:stretch>
          </a:blipFill>
        </p:spPr>
      </p:sp>
      <p:grpSp>
        <p:nvGrpSpPr>
          <p:cNvPr id="6" name="Group 6"/>
          <p:cNvGrpSpPr>
            <a:grpSpLocks noChangeAspect="1"/>
          </p:cNvGrpSpPr>
          <p:nvPr/>
        </p:nvGrpSpPr>
        <p:grpSpPr>
          <a:xfrm>
            <a:off x="0" y="9559958"/>
            <a:ext cx="3771899" cy="727042"/>
            <a:chOff x="0" y="0"/>
            <a:chExt cx="5029198" cy="969390"/>
          </a:xfrm>
        </p:grpSpPr>
        <p:sp>
          <p:nvSpPr>
            <p:cNvPr id="7" name="Freeform 7"/>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3"/>
              <a:stretch>
                <a:fillRect t="-144" b="-144"/>
              </a:stretch>
            </a:blipFill>
          </p:spPr>
        </p:sp>
      </p:grpSp>
      <p:sp>
        <p:nvSpPr>
          <p:cNvPr id="8" name="Freeform 8"/>
          <p:cNvSpPr/>
          <p:nvPr/>
        </p:nvSpPr>
        <p:spPr>
          <a:xfrm flipH="1">
            <a:off x="15020117" y="6777864"/>
            <a:ext cx="3267883" cy="3509136"/>
          </a:xfrm>
          <a:custGeom>
            <a:avLst/>
            <a:gdLst/>
            <a:ahLst/>
            <a:cxnLst/>
            <a:rect l="l" t="t" r="r" b="b"/>
            <a:pathLst>
              <a:path w="3267883" h="3509136">
                <a:moveTo>
                  <a:pt x="3267883" y="0"/>
                </a:moveTo>
                <a:lnTo>
                  <a:pt x="0" y="0"/>
                </a:lnTo>
                <a:lnTo>
                  <a:pt x="0" y="3509136"/>
                </a:lnTo>
                <a:lnTo>
                  <a:pt x="3267883" y="3509136"/>
                </a:lnTo>
                <a:lnTo>
                  <a:pt x="3267883" y="0"/>
                </a:lnTo>
                <a:close/>
              </a:path>
            </a:pathLst>
          </a:custGeom>
          <a:blipFill>
            <a:blip>
              <a:extLst>
                <a:ext uri="{96DAC541-7B7A-43D3-8B79-37D633B846F1}">
                  <asvg:svgBlip xmlns:asvg="http://schemas.microsoft.com/office/drawing/2016/SVG/main" r:embed="rId4"/>
                </a:ext>
              </a:extLst>
            </a:blip>
            <a:stretch>
              <a:fillRect/>
            </a:stretch>
          </a:blipFill>
        </p:spPr>
      </p:sp>
      <p:grpSp>
        <p:nvGrpSpPr>
          <p:cNvPr id="9" name="Group 9"/>
          <p:cNvGrpSpPr/>
          <p:nvPr/>
        </p:nvGrpSpPr>
        <p:grpSpPr>
          <a:xfrm>
            <a:off x="1041078" y="5421910"/>
            <a:ext cx="16429683" cy="3662125"/>
            <a:chOff x="0" y="0"/>
            <a:chExt cx="4327159" cy="964510"/>
          </a:xfrm>
        </p:grpSpPr>
        <p:sp>
          <p:nvSpPr>
            <p:cNvPr id="10" name="Freeform 10"/>
            <p:cNvSpPr/>
            <p:nvPr/>
          </p:nvSpPr>
          <p:spPr>
            <a:xfrm>
              <a:off x="0" y="0"/>
              <a:ext cx="4327159" cy="964510"/>
            </a:xfrm>
            <a:custGeom>
              <a:avLst/>
              <a:gdLst/>
              <a:ahLst/>
              <a:cxnLst/>
              <a:rect l="l" t="t" r="r" b="b"/>
              <a:pathLst>
                <a:path w="4327159" h="964510">
                  <a:moveTo>
                    <a:pt x="27802" y="0"/>
                  </a:moveTo>
                  <a:lnTo>
                    <a:pt x="4299357" y="0"/>
                  </a:lnTo>
                  <a:cubicBezTo>
                    <a:pt x="4306731" y="0"/>
                    <a:pt x="4313802" y="2929"/>
                    <a:pt x="4319016" y="8143"/>
                  </a:cubicBezTo>
                  <a:cubicBezTo>
                    <a:pt x="4324230" y="13357"/>
                    <a:pt x="4327159" y="20428"/>
                    <a:pt x="4327159" y="27802"/>
                  </a:cubicBezTo>
                  <a:lnTo>
                    <a:pt x="4327159" y="936709"/>
                  </a:lnTo>
                  <a:cubicBezTo>
                    <a:pt x="4327159" y="952063"/>
                    <a:pt x="4314712" y="964510"/>
                    <a:pt x="4299357" y="964510"/>
                  </a:cubicBezTo>
                  <a:lnTo>
                    <a:pt x="27802" y="964510"/>
                  </a:lnTo>
                  <a:cubicBezTo>
                    <a:pt x="12447" y="964510"/>
                    <a:pt x="0" y="952063"/>
                    <a:pt x="0" y="936709"/>
                  </a:cubicBezTo>
                  <a:lnTo>
                    <a:pt x="0" y="27802"/>
                  </a:lnTo>
                  <a:cubicBezTo>
                    <a:pt x="0" y="12447"/>
                    <a:pt x="12447" y="0"/>
                    <a:pt x="27802" y="0"/>
                  </a:cubicBezTo>
                  <a:close/>
                </a:path>
              </a:pathLst>
            </a:custGeom>
            <a:solidFill>
              <a:srgbClr val="FFFFFF"/>
            </a:solidFill>
            <a:ln w="38100" cap="rnd">
              <a:solidFill>
                <a:srgbClr val="000000"/>
              </a:solidFill>
              <a:prstDash val="solid"/>
              <a:round/>
            </a:ln>
          </p:spPr>
        </p:sp>
        <p:sp>
          <p:nvSpPr>
            <p:cNvPr id="11" name="TextBox 11"/>
            <p:cNvSpPr txBox="1"/>
            <p:nvPr/>
          </p:nvSpPr>
          <p:spPr>
            <a:xfrm>
              <a:off x="0" y="-9525"/>
              <a:ext cx="4327159" cy="974035"/>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517277" y="5583835"/>
            <a:ext cx="1031066" cy="1031066"/>
          </a:xfrm>
          <a:custGeom>
            <a:avLst/>
            <a:gdLst/>
            <a:ahLst/>
            <a:cxnLst/>
            <a:rect l="l" t="t" r="r" b="b"/>
            <a:pathLst>
              <a:path w="1031066" h="1031066">
                <a:moveTo>
                  <a:pt x="0" y="0"/>
                </a:moveTo>
                <a:lnTo>
                  <a:pt x="1031066" y="0"/>
                </a:lnTo>
                <a:lnTo>
                  <a:pt x="1031066" y="1031066"/>
                </a:lnTo>
                <a:lnTo>
                  <a:pt x="0" y="1031066"/>
                </a:lnTo>
                <a:lnTo>
                  <a:pt x="0" y="0"/>
                </a:lnTo>
                <a:close/>
              </a:path>
            </a:pathLst>
          </a:custGeom>
          <a:blipFill>
            <a:blip r:embed="rId5"/>
            <a:stretch>
              <a:fillRect/>
            </a:stretch>
          </a:blipFill>
        </p:spPr>
      </p:sp>
      <p:sp>
        <p:nvSpPr>
          <p:cNvPr id="13" name="TextBox 13"/>
          <p:cNvSpPr txBox="1"/>
          <p:nvPr/>
        </p:nvSpPr>
        <p:spPr>
          <a:xfrm>
            <a:off x="501864" y="353492"/>
            <a:ext cx="17786136" cy="885825"/>
          </a:xfrm>
          <a:prstGeom prst="rect">
            <a:avLst/>
          </a:prstGeom>
        </p:spPr>
        <p:txBody>
          <a:bodyPr lIns="0" tIns="0" rIns="0" bIns="0" rtlCol="0" anchor="t">
            <a:spAutoFit/>
          </a:bodyPr>
          <a:lstStyle/>
          <a:p>
            <a:pPr algn="ctr">
              <a:lnSpc>
                <a:spcPts val="3477"/>
              </a:lnSpc>
              <a:spcBef>
                <a:spcPct val="0"/>
              </a:spcBef>
            </a:pPr>
            <a:r>
              <a:rPr lang="en-US" sz="2898" b="1">
                <a:solidFill>
                  <a:srgbClr val="000000"/>
                </a:solidFill>
                <a:latin typeface="Cambria Bold"/>
                <a:ea typeface="Cambria Bold"/>
                <a:cs typeface="Cambria Bold"/>
                <a:sym typeface="Cambria Bold"/>
              </a:rPr>
              <a:t>STUDENT DISENGAGEMENT DETECTION AND PERSONALIZED SUPPORT SYSTEM FOR RE ENGAGEMENT AND REDUCING DROPOUT RISK</a:t>
            </a:r>
          </a:p>
        </p:txBody>
      </p:sp>
      <p:sp>
        <p:nvSpPr>
          <p:cNvPr id="14" name="TextBox 14"/>
          <p:cNvSpPr txBox="1"/>
          <p:nvPr/>
        </p:nvSpPr>
        <p:spPr>
          <a:xfrm>
            <a:off x="3010137" y="2136081"/>
            <a:ext cx="2980492" cy="511810"/>
          </a:xfrm>
          <a:prstGeom prst="rect">
            <a:avLst/>
          </a:prstGeom>
        </p:spPr>
        <p:txBody>
          <a:bodyPr lIns="0" tIns="0" rIns="0" bIns="0" rtlCol="0" anchor="t">
            <a:spAutoFit/>
          </a:bodyPr>
          <a:lstStyle/>
          <a:p>
            <a:pPr algn="ctr">
              <a:lnSpc>
                <a:spcPts val="4339"/>
              </a:lnSpc>
            </a:pPr>
            <a:r>
              <a:rPr lang="en-US" sz="3099" b="1">
                <a:solidFill>
                  <a:srgbClr val="000000"/>
                </a:solidFill>
                <a:latin typeface="Canva Sans Bold"/>
                <a:ea typeface="Canva Sans Bold"/>
                <a:cs typeface="Canva Sans Bold"/>
                <a:sym typeface="Canva Sans Bold"/>
              </a:rPr>
              <a:t>Knowledge Gap</a:t>
            </a:r>
          </a:p>
        </p:txBody>
      </p:sp>
      <p:sp>
        <p:nvSpPr>
          <p:cNvPr id="15" name="TextBox 15"/>
          <p:cNvSpPr txBox="1"/>
          <p:nvPr/>
        </p:nvSpPr>
        <p:spPr>
          <a:xfrm>
            <a:off x="1517277" y="3091101"/>
            <a:ext cx="15791737" cy="1816459"/>
          </a:xfrm>
          <a:prstGeom prst="rect">
            <a:avLst/>
          </a:prstGeom>
        </p:spPr>
        <p:txBody>
          <a:bodyPr lIns="0" tIns="0" rIns="0" bIns="0" rtlCol="0" anchor="t">
            <a:spAutoFit/>
          </a:bodyPr>
          <a:lstStyle/>
          <a:p>
            <a:pPr marL="506892" lvl="1" indent="-253446" algn="just">
              <a:lnSpc>
                <a:spcPts val="3521"/>
              </a:lnSpc>
              <a:buFont typeface="Arial"/>
              <a:buChar char="•"/>
            </a:pPr>
            <a:r>
              <a:rPr lang="en-US" sz="2347">
                <a:solidFill>
                  <a:srgbClr val="000000"/>
                </a:solidFill>
                <a:latin typeface="Cambria"/>
                <a:ea typeface="Cambria"/>
                <a:cs typeface="Cambria"/>
                <a:sym typeface="Cambria"/>
              </a:rPr>
              <a:t>Current systems usually notice students only after they are already disengaged  - by then, it’s too late to help effectively.</a:t>
            </a:r>
          </a:p>
          <a:p>
            <a:pPr marL="539751" lvl="1" indent="-269876" algn="just">
              <a:lnSpc>
                <a:spcPts val="3750"/>
              </a:lnSpc>
              <a:buFont typeface="Arial"/>
              <a:buChar char="•"/>
            </a:pPr>
            <a:r>
              <a:rPr lang="en-US" sz="2500">
                <a:solidFill>
                  <a:srgbClr val="000000"/>
                </a:solidFill>
                <a:latin typeface="Cambria"/>
                <a:ea typeface="Cambria"/>
                <a:cs typeface="Cambria"/>
                <a:sym typeface="Cambria"/>
              </a:rPr>
              <a:t>Current systems send generic support messages - the same reminder for every student, without considering individual needs.</a:t>
            </a:r>
          </a:p>
          <a:p>
            <a:pPr marL="496572" lvl="1" indent="-248286" algn="just">
              <a:lnSpc>
                <a:spcPts val="3450"/>
              </a:lnSpc>
              <a:buFont typeface="Arial"/>
              <a:buChar char="•"/>
            </a:pPr>
            <a:r>
              <a:rPr lang="en-US" sz="2300">
                <a:solidFill>
                  <a:srgbClr val="000000"/>
                </a:solidFill>
                <a:latin typeface="Cambria"/>
                <a:ea typeface="Cambria"/>
                <a:cs typeface="Cambria"/>
                <a:sym typeface="Cambria"/>
              </a:rPr>
              <a:t>Most importantly, they stop at this stage and don’t take further action to actively re-engage the student.</a:t>
            </a:r>
          </a:p>
        </p:txBody>
      </p:sp>
      <p:sp>
        <p:nvSpPr>
          <p:cNvPr id="16" name="TextBox 16"/>
          <p:cNvSpPr txBox="1"/>
          <p:nvPr/>
        </p:nvSpPr>
        <p:spPr>
          <a:xfrm>
            <a:off x="2867262" y="5753569"/>
            <a:ext cx="3435430" cy="511810"/>
          </a:xfrm>
          <a:prstGeom prst="rect">
            <a:avLst/>
          </a:prstGeom>
        </p:spPr>
        <p:txBody>
          <a:bodyPr lIns="0" tIns="0" rIns="0" bIns="0" rtlCol="0" anchor="t">
            <a:spAutoFit/>
          </a:bodyPr>
          <a:lstStyle/>
          <a:p>
            <a:pPr algn="ctr">
              <a:lnSpc>
                <a:spcPts val="4339"/>
              </a:lnSpc>
            </a:pPr>
            <a:r>
              <a:rPr lang="en-US" sz="3099" b="1">
                <a:solidFill>
                  <a:srgbClr val="000000"/>
                </a:solidFill>
                <a:latin typeface="Canva Sans Bold"/>
                <a:ea typeface="Canva Sans Bold"/>
                <a:cs typeface="Canva Sans Bold"/>
                <a:sym typeface="Canva Sans Bold"/>
              </a:rPr>
              <a:t>Creative Solution </a:t>
            </a:r>
          </a:p>
        </p:txBody>
      </p:sp>
      <p:sp>
        <p:nvSpPr>
          <p:cNvPr id="17" name="TextBox 17"/>
          <p:cNvSpPr txBox="1"/>
          <p:nvPr/>
        </p:nvSpPr>
        <p:spPr>
          <a:xfrm>
            <a:off x="1517277" y="6529176"/>
            <a:ext cx="16037710" cy="2071828"/>
          </a:xfrm>
          <a:prstGeom prst="rect">
            <a:avLst/>
          </a:prstGeom>
        </p:spPr>
        <p:txBody>
          <a:bodyPr lIns="0" tIns="0" rIns="0" bIns="0" rtlCol="0" anchor="t">
            <a:spAutoFit/>
          </a:bodyPr>
          <a:lstStyle/>
          <a:p>
            <a:pPr marL="603693" lvl="1" indent="-301847" algn="l">
              <a:lnSpc>
                <a:spcPts val="4194"/>
              </a:lnSpc>
              <a:buFont typeface="Arial"/>
              <a:buChar char="•"/>
            </a:pPr>
            <a:r>
              <a:rPr lang="en-US" sz="2796">
                <a:solidFill>
                  <a:srgbClr val="000000"/>
                </a:solidFill>
                <a:latin typeface="Cambria"/>
                <a:ea typeface="Cambria"/>
                <a:cs typeface="Cambria"/>
                <a:sym typeface="Cambria"/>
              </a:rPr>
              <a:t>Predict early warning signs of disengagement before students completely drop off.</a:t>
            </a:r>
          </a:p>
          <a:p>
            <a:pPr marL="603693" lvl="1" indent="-301847" algn="l">
              <a:lnSpc>
                <a:spcPts val="4194"/>
              </a:lnSpc>
              <a:buFont typeface="Arial"/>
              <a:buChar char="•"/>
            </a:pPr>
            <a:r>
              <a:rPr lang="en-US" sz="2796">
                <a:solidFill>
                  <a:srgbClr val="000000"/>
                </a:solidFill>
                <a:latin typeface="Cambria"/>
                <a:ea typeface="Cambria"/>
                <a:cs typeface="Cambria"/>
                <a:sym typeface="Cambria"/>
              </a:rPr>
              <a:t>Deliver personalized, adaptive support based on student behavior and feedbacks.</a:t>
            </a:r>
          </a:p>
          <a:p>
            <a:pPr marL="603693" lvl="1" indent="-301847" algn="l">
              <a:lnSpc>
                <a:spcPts val="4194"/>
              </a:lnSpc>
              <a:buFont typeface="Arial"/>
              <a:buChar char="•"/>
            </a:pPr>
            <a:r>
              <a:rPr lang="en-US" sz="2796">
                <a:solidFill>
                  <a:srgbClr val="000000"/>
                </a:solidFill>
                <a:latin typeface="Cambria"/>
                <a:ea typeface="Cambria"/>
                <a:cs typeface="Cambria"/>
                <a:sym typeface="Cambria"/>
              </a:rPr>
              <a:t>Use emotion checks and progress tracking to confirm genuine re-engagement, with escalation to human support when necessary.</a:t>
            </a:r>
          </a:p>
        </p:txBody>
      </p:sp>
      <p:sp>
        <p:nvSpPr>
          <p:cNvPr id="18" name="TextBox 18"/>
          <p:cNvSpPr txBox="1"/>
          <p:nvPr/>
        </p:nvSpPr>
        <p:spPr>
          <a:xfrm>
            <a:off x="5077014" y="9779899"/>
            <a:ext cx="2410778" cy="428625"/>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IT22902702	</a:t>
            </a:r>
            <a:r>
              <a:rPr lang="en-US" sz="2700" spc="-15">
                <a:solidFill>
                  <a:srgbClr val="000000"/>
                </a:solidFill>
                <a:latin typeface="Cambria"/>
                <a:ea typeface="Cambria"/>
                <a:cs typeface="Cambria"/>
                <a:sym typeface="Cambria"/>
              </a:rPr>
              <a:t>|</a:t>
            </a:r>
          </a:p>
        </p:txBody>
      </p:sp>
      <p:sp>
        <p:nvSpPr>
          <p:cNvPr id="19" name="TextBox 19"/>
          <p:cNvSpPr txBox="1"/>
          <p:nvPr/>
        </p:nvSpPr>
        <p:spPr>
          <a:xfrm>
            <a:off x="7677675" y="9779899"/>
            <a:ext cx="3378518" cy="42862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Perera I.A.T.D	</a:t>
            </a:r>
            <a:r>
              <a:rPr lang="en-US" sz="2700">
                <a:solidFill>
                  <a:srgbClr val="000000"/>
                </a:solidFill>
                <a:latin typeface="Cambria"/>
                <a:ea typeface="Cambria"/>
                <a:cs typeface="Cambria"/>
                <a:sym typeface="Cambria"/>
              </a:rPr>
              <a:t>|</a:t>
            </a:r>
          </a:p>
        </p:txBody>
      </p:sp>
      <p:sp>
        <p:nvSpPr>
          <p:cNvPr id="20" name="TextBox 20"/>
          <p:cNvSpPr txBox="1"/>
          <p:nvPr/>
        </p:nvSpPr>
        <p:spPr>
          <a:xfrm>
            <a:off x="10535622" y="9779899"/>
            <a:ext cx="2251710" cy="42862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25-26J-172</a:t>
            </a:r>
          </a:p>
        </p:txBody>
      </p:sp>
      <p:sp>
        <p:nvSpPr>
          <p:cNvPr id="21" name="TextBox 21"/>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09355" y="1677073"/>
            <a:ext cx="15590202" cy="2604920"/>
            <a:chOff x="0" y="0"/>
            <a:chExt cx="4106061" cy="686069"/>
          </a:xfrm>
        </p:grpSpPr>
        <p:sp>
          <p:nvSpPr>
            <p:cNvPr id="3" name="Freeform 3"/>
            <p:cNvSpPr/>
            <p:nvPr/>
          </p:nvSpPr>
          <p:spPr>
            <a:xfrm>
              <a:off x="0" y="0"/>
              <a:ext cx="4106061" cy="686069"/>
            </a:xfrm>
            <a:custGeom>
              <a:avLst/>
              <a:gdLst/>
              <a:ahLst/>
              <a:cxnLst/>
              <a:rect l="l" t="t" r="r" b="b"/>
              <a:pathLst>
                <a:path w="4106061" h="686069">
                  <a:moveTo>
                    <a:pt x="29299" y="0"/>
                  </a:moveTo>
                  <a:lnTo>
                    <a:pt x="4076763" y="0"/>
                  </a:lnTo>
                  <a:cubicBezTo>
                    <a:pt x="4084533" y="0"/>
                    <a:pt x="4091986" y="3087"/>
                    <a:pt x="4097480" y="8581"/>
                  </a:cubicBezTo>
                  <a:cubicBezTo>
                    <a:pt x="4102975" y="14076"/>
                    <a:pt x="4106061" y="21528"/>
                    <a:pt x="4106061" y="29299"/>
                  </a:cubicBezTo>
                  <a:lnTo>
                    <a:pt x="4106061" y="656771"/>
                  </a:lnTo>
                  <a:cubicBezTo>
                    <a:pt x="4106061" y="672952"/>
                    <a:pt x="4092944" y="686069"/>
                    <a:pt x="4076763" y="686069"/>
                  </a:cubicBezTo>
                  <a:lnTo>
                    <a:pt x="29299" y="686069"/>
                  </a:lnTo>
                  <a:cubicBezTo>
                    <a:pt x="21528" y="686069"/>
                    <a:pt x="14076" y="682983"/>
                    <a:pt x="8581" y="677488"/>
                  </a:cubicBezTo>
                  <a:cubicBezTo>
                    <a:pt x="3087" y="671993"/>
                    <a:pt x="0" y="664541"/>
                    <a:pt x="0" y="656771"/>
                  </a:cubicBezTo>
                  <a:lnTo>
                    <a:pt x="0" y="29299"/>
                  </a:lnTo>
                  <a:cubicBezTo>
                    <a:pt x="0" y="13117"/>
                    <a:pt x="13117" y="0"/>
                    <a:pt x="29299" y="0"/>
                  </a:cubicBezTo>
                  <a:close/>
                </a:path>
              </a:pathLst>
            </a:custGeom>
            <a:solidFill>
              <a:srgbClr val="FFFFFF"/>
            </a:solidFill>
            <a:ln w="38100" cap="rnd">
              <a:solidFill>
                <a:srgbClr val="000000"/>
              </a:solidFill>
              <a:prstDash val="solid"/>
              <a:round/>
            </a:ln>
          </p:spPr>
        </p:sp>
        <p:sp>
          <p:nvSpPr>
            <p:cNvPr id="4" name="TextBox 4"/>
            <p:cNvSpPr txBox="1"/>
            <p:nvPr/>
          </p:nvSpPr>
          <p:spPr>
            <a:xfrm>
              <a:off x="0" y="-9525"/>
              <a:ext cx="4106061" cy="695594"/>
            </a:xfrm>
            <a:prstGeom prst="rect">
              <a:avLst/>
            </a:prstGeom>
          </p:spPr>
          <p:txBody>
            <a:bodyPr lIns="50800" tIns="50800" rIns="50800" bIns="50800" rtlCol="0" anchor="ctr"/>
            <a:lstStyle/>
            <a:p>
              <a:pPr algn="ctr">
                <a:lnSpc>
                  <a:spcPts val="2160"/>
                </a:lnSpc>
              </a:pPr>
              <a:endParaRPr/>
            </a:p>
          </p:txBody>
        </p:sp>
      </p:grpSp>
      <p:sp>
        <p:nvSpPr>
          <p:cNvPr id="5" name="Freeform 5"/>
          <p:cNvSpPr/>
          <p:nvPr/>
        </p:nvSpPr>
        <p:spPr>
          <a:xfrm flipH="1">
            <a:off x="15020117" y="6777864"/>
            <a:ext cx="3267883" cy="3509136"/>
          </a:xfrm>
          <a:custGeom>
            <a:avLst/>
            <a:gdLst/>
            <a:ahLst/>
            <a:cxnLst/>
            <a:rect l="l" t="t" r="r" b="b"/>
            <a:pathLst>
              <a:path w="3267883" h="3509136">
                <a:moveTo>
                  <a:pt x="3267883" y="0"/>
                </a:moveTo>
                <a:lnTo>
                  <a:pt x="0" y="0"/>
                </a:lnTo>
                <a:lnTo>
                  <a:pt x="0" y="3509136"/>
                </a:lnTo>
                <a:lnTo>
                  <a:pt x="3267883" y="3509136"/>
                </a:lnTo>
                <a:lnTo>
                  <a:pt x="3267883" y="0"/>
                </a:lnTo>
                <a:close/>
              </a:path>
            </a:pathLst>
          </a:custGeom>
          <a:blipFill>
            <a:blip>
              <a:extLst>
                <a:ext uri="{96DAC541-7B7A-43D3-8B79-37D633B846F1}">
                  <asvg:svgBlip xmlns:asvg="http://schemas.microsoft.com/office/drawing/2016/SVG/main" r:embed="rId2"/>
                </a:ext>
              </a:extLst>
            </a:blip>
            <a:stretch>
              <a:fillRect/>
            </a:stretch>
          </a:blipFill>
        </p:spPr>
      </p:sp>
      <p:grpSp>
        <p:nvGrpSpPr>
          <p:cNvPr id="6" name="Group 6"/>
          <p:cNvGrpSpPr/>
          <p:nvPr/>
        </p:nvGrpSpPr>
        <p:grpSpPr>
          <a:xfrm>
            <a:off x="1309355" y="4443918"/>
            <a:ext cx="15590202" cy="4952862"/>
            <a:chOff x="0" y="0"/>
            <a:chExt cx="4106061" cy="1304457"/>
          </a:xfrm>
        </p:grpSpPr>
        <p:sp>
          <p:nvSpPr>
            <p:cNvPr id="7" name="Freeform 7"/>
            <p:cNvSpPr/>
            <p:nvPr/>
          </p:nvSpPr>
          <p:spPr>
            <a:xfrm>
              <a:off x="0" y="0"/>
              <a:ext cx="4106061" cy="1304457"/>
            </a:xfrm>
            <a:custGeom>
              <a:avLst/>
              <a:gdLst/>
              <a:ahLst/>
              <a:cxnLst/>
              <a:rect l="l" t="t" r="r" b="b"/>
              <a:pathLst>
                <a:path w="4106061" h="1304457">
                  <a:moveTo>
                    <a:pt x="29299" y="0"/>
                  </a:moveTo>
                  <a:lnTo>
                    <a:pt x="4076763" y="0"/>
                  </a:lnTo>
                  <a:cubicBezTo>
                    <a:pt x="4084533" y="0"/>
                    <a:pt x="4091986" y="3087"/>
                    <a:pt x="4097480" y="8581"/>
                  </a:cubicBezTo>
                  <a:cubicBezTo>
                    <a:pt x="4102975" y="14076"/>
                    <a:pt x="4106061" y="21528"/>
                    <a:pt x="4106061" y="29299"/>
                  </a:cubicBezTo>
                  <a:lnTo>
                    <a:pt x="4106061" y="1275159"/>
                  </a:lnTo>
                  <a:cubicBezTo>
                    <a:pt x="4106061" y="1291340"/>
                    <a:pt x="4092944" y="1304457"/>
                    <a:pt x="4076763" y="1304457"/>
                  </a:cubicBezTo>
                  <a:lnTo>
                    <a:pt x="29299" y="1304457"/>
                  </a:lnTo>
                  <a:cubicBezTo>
                    <a:pt x="21528" y="1304457"/>
                    <a:pt x="14076" y="1301371"/>
                    <a:pt x="8581" y="1295876"/>
                  </a:cubicBezTo>
                  <a:cubicBezTo>
                    <a:pt x="3087" y="1290381"/>
                    <a:pt x="0" y="1282929"/>
                    <a:pt x="0" y="1275159"/>
                  </a:cubicBezTo>
                  <a:lnTo>
                    <a:pt x="0" y="29299"/>
                  </a:lnTo>
                  <a:cubicBezTo>
                    <a:pt x="0" y="13117"/>
                    <a:pt x="13117" y="0"/>
                    <a:pt x="29299" y="0"/>
                  </a:cubicBezTo>
                  <a:close/>
                </a:path>
              </a:pathLst>
            </a:custGeom>
            <a:solidFill>
              <a:srgbClr val="FFFFFF"/>
            </a:solidFill>
            <a:ln w="38100" cap="rnd">
              <a:solidFill>
                <a:srgbClr val="000000"/>
              </a:solidFill>
              <a:prstDash val="solid"/>
              <a:round/>
            </a:ln>
          </p:spPr>
        </p:sp>
        <p:sp>
          <p:nvSpPr>
            <p:cNvPr id="8" name="TextBox 8"/>
            <p:cNvSpPr txBox="1"/>
            <p:nvPr/>
          </p:nvSpPr>
          <p:spPr>
            <a:xfrm>
              <a:off x="0" y="-9525"/>
              <a:ext cx="4106061" cy="1313982"/>
            </a:xfrm>
            <a:prstGeom prst="rect">
              <a:avLst/>
            </a:prstGeom>
          </p:spPr>
          <p:txBody>
            <a:bodyPr lIns="50800" tIns="50800" rIns="50800" bIns="50800" rtlCol="0" anchor="ctr"/>
            <a:lstStyle/>
            <a:p>
              <a:pPr algn="ctr">
                <a:lnSpc>
                  <a:spcPts val="2160"/>
                </a:lnSpc>
              </a:pPr>
              <a:endParaRPr/>
            </a:p>
          </p:txBody>
        </p:sp>
      </p:grpSp>
      <p:grpSp>
        <p:nvGrpSpPr>
          <p:cNvPr id="9" name="Group 9"/>
          <p:cNvGrpSpPr>
            <a:grpSpLocks noChangeAspect="1"/>
          </p:cNvGrpSpPr>
          <p:nvPr/>
        </p:nvGrpSpPr>
        <p:grpSpPr>
          <a:xfrm>
            <a:off x="0" y="9559958"/>
            <a:ext cx="3771899" cy="727042"/>
            <a:chOff x="0" y="0"/>
            <a:chExt cx="5029198" cy="969390"/>
          </a:xfrm>
        </p:grpSpPr>
        <p:sp>
          <p:nvSpPr>
            <p:cNvPr id="10" name="Freeform 10"/>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3"/>
              <a:stretch>
                <a:fillRect t="-144" b="-144"/>
              </a:stretch>
            </a:blipFill>
          </p:spPr>
        </p:sp>
      </p:grpSp>
      <p:sp>
        <p:nvSpPr>
          <p:cNvPr id="11" name="Freeform 11"/>
          <p:cNvSpPr/>
          <p:nvPr/>
        </p:nvSpPr>
        <p:spPr>
          <a:xfrm>
            <a:off x="15710778" y="8243237"/>
            <a:ext cx="1548522" cy="1548522"/>
          </a:xfrm>
          <a:custGeom>
            <a:avLst/>
            <a:gdLst/>
            <a:ahLst/>
            <a:cxnLst/>
            <a:rect l="l" t="t" r="r" b="b"/>
            <a:pathLst>
              <a:path w="1548522" h="1548522">
                <a:moveTo>
                  <a:pt x="0" y="0"/>
                </a:moveTo>
                <a:lnTo>
                  <a:pt x="1548522" y="0"/>
                </a:lnTo>
                <a:lnTo>
                  <a:pt x="1548522" y="1548522"/>
                </a:lnTo>
                <a:lnTo>
                  <a:pt x="0" y="1548522"/>
                </a:lnTo>
                <a:lnTo>
                  <a:pt x="0" y="0"/>
                </a:lnTo>
                <a:close/>
              </a:path>
            </a:pathLst>
          </a:custGeom>
          <a:blipFill>
            <a:blip r:embed="rId4"/>
            <a:stretch>
              <a:fillRect/>
            </a:stretch>
          </a:blipFill>
        </p:spPr>
      </p:sp>
      <p:sp>
        <p:nvSpPr>
          <p:cNvPr id="12" name="Freeform 12"/>
          <p:cNvSpPr/>
          <p:nvPr/>
        </p:nvSpPr>
        <p:spPr>
          <a:xfrm>
            <a:off x="742703" y="1377066"/>
            <a:ext cx="1518915" cy="1518915"/>
          </a:xfrm>
          <a:custGeom>
            <a:avLst/>
            <a:gdLst/>
            <a:ahLst/>
            <a:cxnLst/>
            <a:rect l="l" t="t" r="r" b="b"/>
            <a:pathLst>
              <a:path w="1518915" h="1518915">
                <a:moveTo>
                  <a:pt x="0" y="0"/>
                </a:moveTo>
                <a:lnTo>
                  <a:pt x="1518915" y="0"/>
                </a:lnTo>
                <a:lnTo>
                  <a:pt x="1518915" y="1518915"/>
                </a:lnTo>
                <a:lnTo>
                  <a:pt x="0" y="1518915"/>
                </a:lnTo>
                <a:lnTo>
                  <a:pt x="0" y="0"/>
                </a:lnTo>
                <a:close/>
              </a:path>
            </a:pathLst>
          </a:custGeom>
          <a:blipFill>
            <a:blip r:embed="rId5"/>
            <a:stretch>
              <a:fillRect/>
            </a:stretch>
          </a:blipFill>
        </p:spPr>
      </p:sp>
      <p:sp>
        <p:nvSpPr>
          <p:cNvPr id="13" name="TextBox 13"/>
          <p:cNvSpPr txBox="1"/>
          <p:nvPr/>
        </p:nvSpPr>
        <p:spPr>
          <a:xfrm>
            <a:off x="2478417" y="2079374"/>
            <a:ext cx="5804880" cy="534425"/>
          </a:xfrm>
          <a:prstGeom prst="rect">
            <a:avLst/>
          </a:prstGeom>
        </p:spPr>
        <p:txBody>
          <a:bodyPr lIns="0" tIns="0" rIns="0" bIns="0" rtlCol="0" anchor="t">
            <a:spAutoFit/>
          </a:bodyPr>
          <a:lstStyle/>
          <a:p>
            <a:pPr algn="ctr">
              <a:lnSpc>
                <a:spcPts val="4387"/>
              </a:lnSpc>
            </a:pPr>
            <a:r>
              <a:rPr lang="en-US" sz="3134" b="1">
                <a:solidFill>
                  <a:srgbClr val="000000"/>
                </a:solidFill>
                <a:latin typeface="Canva Sans Bold"/>
                <a:ea typeface="Canva Sans Bold"/>
                <a:cs typeface="Canva Sans Bold"/>
                <a:sym typeface="Canva Sans Bold"/>
              </a:rPr>
              <a:t>Key Domains of specialization</a:t>
            </a:r>
          </a:p>
        </p:txBody>
      </p:sp>
      <p:sp>
        <p:nvSpPr>
          <p:cNvPr id="14" name="TextBox 14"/>
          <p:cNvSpPr txBox="1"/>
          <p:nvPr/>
        </p:nvSpPr>
        <p:spPr>
          <a:xfrm>
            <a:off x="2261618" y="2613213"/>
            <a:ext cx="13307973" cy="1535430"/>
          </a:xfrm>
          <a:prstGeom prst="rect">
            <a:avLst/>
          </a:prstGeom>
        </p:spPr>
        <p:txBody>
          <a:bodyPr lIns="0" tIns="0" rIns="0" bIns="0" rtlCol="0" anchor="t">
            <a:spAutoFit/>
          </a:bodyPr>
          <a:lstStyle/>
          <a:p>
            <a:pPr marL="582930" lvl="1" indent="-291465" algn="l">
              <a:lnSpc>
                <a:spcPts val="4050"/>
              </a:lnSpc>
              <a:buFont typeface="Arial"/>
              <a:buChar char="•"/>
            </a:pPr>
            <a:r>
              <a:rPr lang="en-US" sz="2700">
                <a:solidFill>
                  <a:srgbClr val="000000"/>
                </a:solidFill>
                <a:latin typeface="Cambria"/>
                <a:ea typeface="Cambria"/>
                <a:cs typeface="Cambria"/>
                <a:sym typeface="Cambria"/>
              </a:rPr>
              <a:t>Machine Learning – to predicts students  disengagemet based on activity patterns.</a:t>
            </a:r>
          </a:p>
          <a:p>
            <a:pPr marL="582930" lvl="1" indent="-291465" algn="l">
              <a:lnSpc>
                <a:spcPts val="4050"/>
              </a:lnSpc>
              <a:buFont typeface="Arial"/>
              <a:buChar char="•"/>
            </a:pPr>
            <a:r>
              <a:rPr lang="en-US" sz="2700">
                <a:solidFill>
                  <a:srgbClr val="000000"/>
                </a:solidFill>
                <a:latin typeface="Cambria"/>
                <a:ea typeface="Cambria"/>
                <a:cs typeface="Cambria"/>
                <a:sym typeface="Cambria"/>
              </a:rPr>
              <a:t>Reinforcement Learning – to send adaptive interventions to actively re-engage students</a:t>
            </a:r>
          </a:p>
          <a:p>
            <a:pPr marL="582930" lvl="1" indent="-291465" algn="l">
              <a:lnSpc>
                <a:spcPts val="4050"/>
              </a:lnSpc>
              <a:buFont typeface="Arial"/>
              <a:buChar char="•"/>
            </a:pPr>
            <a:r>
              <a:rPr lang="en-US" sz="2700">
                <a:solidFill>
                  <a:srgbClr val="000000"/>
                </a:solidFill>
                <a:latin typeface="Cambria"/>
                <a:ea typeface="Cambria"/>
                <a:cs typeface="Cambria"/>
                <a:sym typeface="Cambria"/>
              </a:rPr>
              <a:t>Sentiment Analysis .</a:t>
            </a:r>
          </a:p>
        </p:txBody>
      </p:sp>
      <p:sp>
        <p:nvSpPr>
          <p:cNvPr id="15" name="TextBox 15"/>
          <p:cNvSpPr txBox="1"/>
          <p:nvPr/>
        </p:nvSpPr>
        <p:spPr>
          <a:xfrm>
            <a:off x="1699135" y="5725038"/>
            <a:ext cx="14889730" cy="3286125"/>
          </a:xfrm>
          <a:prstGeom prst="rect">
            <a:avLst/>
          </a:prstGeom>
        </p:spPr>
        <p:txBody>
          <a:bodyPr lIns="0" tIns="0" rIns="0" bIns="0" rtlCol="0" anchor="t">
            <a:spAutoFit/>
          </a:bodyPr>
          <a:lstStyle/>
          <a:p>
            <a:pPr marL="582930" lvl="1" indent="-291465" algn="l">
              <a:lnSpc>
                <a:spcPts val="2565"/>
              </a:lnSpc>
              <a:buFont typeface="Arial"/>
              <a:buChar char="•"/>
            </a:pPr>
            <a:r>
              <a:rPr lang="en-US" sz="2700">
                <a:solidFill>
                  <a:srgbClr val="000000"/>
                </a:solidFill>
                <a:latin typeface="Cambria"/>
                <a:ea typeface="Cambria"/>
                <a:cs typeface="Cambria"/>
                <a:sym typeface="Cambria"/>
              </a:rPr>
              <a:t>Sequential Prediction Models – Gated Recurrent Unit (GRU) / Long Short-Term Memory (LSTM):</a:t>
            </a:r>
          </a:p>
          <a:p>
            <a:pPr algn="l">
              <a:lnSpc>
                <a:spcPts val="1995"/>
              </a:lnSpc>
            </a:pPr>
            <a:r>
              <a:rPr lang="en-US" sz="2100">
                <a:solidFill>
                  <a:srgbClr val="000000"/>
                </a:solidFill>
                <a:latin typeface="Cambria"/>
                <a:ea typeface="Cambria"/>
                <a:cs typeface="Cambria"/>
                <a:sym typeface="Cambria"/>
              </a:rPr>
              <a:t>                         - Identify patterns in student activity over time and predict disengagement before it happens.</a:t>
            </a:r>
          </a:p>
          <a:p>
            <a:pPr algn="l">
              <a:lnSpc>
                <a:spcPts val="2565"/>
              </a:lnSpc>
            </a:pPr>
            <a:endParaRPr lang="en-US" sz="2100">
              <a:solidFill>
                <a:srgbClr val="000000"/>
              </a:solidFill>
              <a:latin typeface="Cambria"/>
              <a:ea typeface="Cambria"/>
              <a:cs typeface="Cambria"/>
              <a:sym typeface="Cambria"/>
            </a:endParaRPr>
          </a:p>
          <a:p>
            <a:pPr marL="582930" lvl="1" indent="-291465" algn="l">
              <a:lnSpc>
                <a:spcPts val="2565"/>
              </a:lnSpc>
              <a:buFont typeface="Arial"/>
              <a:buChar char="•"/>
            </a:pPr>
            <a:r>
              <a:rPr lang="en-US" sz="2700">
                <a:solidFill>
                  <a:srgbClr val="000000"/>
                </a:solidFill>
                <a:latin typeface="Cambria"/>
                <a:ea typeface="Cambria"/>
                <a:cs typeface="Cambria"/>
                <a:sym typeface="Cambria"/>
              </a:rPr>
              <a:t>Reinforcement Learning Strategies – Q-Learning / Deep Q-Networks (DQN):</a:t>
            </a:r>
          </a:p>
          <a:p>
            <a:pPr algn="l">
              <a:lnSpc>
                <a:spcPts val="1995"/>
              </a:lnSpc>
            </a:pPr>
            <a:r>
              <a:rPr lang="en-US" sz="2100">
                <a:solidFill>
                  <a:srgbClr val="000000"/>
                </a:solidFill>
                <a:latin typeface="Cambria"/>
                <a:ea typeface="Cambria"/>
                <a:cs typeface="Cambria"/>
                <a:sym typeface="Cambria"/>
              </a:rPr>
              <a:t>                        - Test different re-engagement approaches and learn which ones work best for each student.</a:t>
            </a:r>
          </a:p>
          <a:p>
            <a:pPr algn="l">
              <a:lnSpc>
                <a:spcPts val="2565"/>
              </a:lnSpc>
            </a:pPr>
            <a:endParaRPr lang="en-US" sz="2100">
              <a:solidFill>
                <a:srgbClr val="000000"/>
              </a:solidFill>
              <a:latin typeface="Cambria"/>
              <a:ea typeface="Cambria"/>
              <a:cs typeface="Cambria"/>
              <a:sym typeface="Cambria"/>
            </a:endParaRPr>
          </a:p>
          <a:p>
            <a:pPr marL="582930" lvl="1" indent="-291465" algn="l">
              <a:lnSpc>
                <a:spcPts val="2565"/>
              </a:lnSpc>
              <a:buFont typeface="Arial"/>
              <a:buChar char="•"/>
            </a:pPr>
            <a:r>
              <a:rPr lang="en-US" sz="2700">
                <a:solidFill>
                  <a:srgbClr val="000000"/>
                </a:solidFill>
                <a:latin typeface="Cambria"/>
                <a:ea typeface="Cambria"/>
                <a:cs typeface="Cambria"/>
                <a:sym typeface="Cambria"/>
              </a:rPr>
              <a:t>Emotion Detection APIs – Google Cloud Natural Language, TextBlob, Hugging Face Transformers:</a:t>
            </a:r>
          </a:p>
          <a:p>
            <a:pPr algn="l">
              <a:lnSpc>
                <a:spcPts val="1995"/>
              </a:lnSpc>
            </a:pPr>
            <a:r>
              <a:rPr lang="en-US" sz="2100">
                <a:solidFill>
                  <a:srgbClr val="000000"/>
                </a:solidFill>
                <a:latin typeface="Cambria"/>
                <a:ea typeface="Cambria"/>
                <a:cs typeface="Cambria"/>
                <a:sym typeface="Cambria"/>
              </a:rPr>
              <a:t>                        -Analyze student replies or survey feedback to recognize emotions such as stress, confusion, or motivation</a:t>
            </a:r>
          </a:p>
          <a:p>
            <a:pPr algn="l">
              <a:lnSpc>
                <a:spcPts val="2565"/>
              </a:lnSpc>
            </a:pPr>
            <a:endParaRPr lang="en-US" sz="2100">
              <a:solidFill>
                <a:srgbClr val="000000"/>
              </a:solidFill>
              <a:latin typeface="Cambria"/>
              <a:ea typeface="Cambria"/>
              <a:cs typeface="Cambria"/>
              <a:sym typeface="Cambria"/>
            </a:endParaRPr>
          </a:p>
          <a:p>
            <a:pPr marL="582930" lvl="1" indent="-291465" algn="l">
              <a:lnSpc>
                <a:spcPts val="2565"/>
              </a:lnSpc>
              <a:buFont typeface="Arial"/>
              <a:buChar char="•"/>
            </a:pPr>
            <a:r>
              <a:rPr lang="en-US" sz="2700">
                <a:solidFill>
                  <a:srgbClr val="000000"/>
                </a:solidFill>
                <a:latin typeface="Cambria"/>
                <a:ea typeface="Cambria"/>
                <a:cs typeface="Cambria"/>
                <a:sym typeface="Cambria"/>
              </a:rPr>
              <a:t>Real-Time Messaging – Firebase Cloud Messaging (FCM), WebSocket:</a:t>
            </a:r>
          </a:p>
          <a:p>
            <a:pPr algn="l">
              <a:lnSpc>
                <a:spcPts val="1995"/>
              </a:lnSpc>
            </a:pPr>
            <a:r>
              <a:rPr lang="en-US" sz="2100">
                <a:solidFill>
                  <a:srgbClr val="000000"/>
                </a:solidFill>
                <a:latin typeface="Cambria"/>
                <a:ea typeface="Cambria"/>
                <a:cs typeface="Cambria"/>
                <a:sym typeface="Cambria"/>
              </a:rPr>
              <a:t>                      -Deliver alerts instantly and collect student feedback in real time.</a:t>
            </a:r>
          </a:p>
        </p:txBody>
      </p:sp>
      <p:sp>
        <p:nvSpPr>
          <p:cNvPr id="16" name="TextBox 16"/>
          <p:cNvSpPr txBox="1"/>
          <p:nvPr/>
        </p:nvSpPr>
        <p:spPr>
          <a:xfrm>
            <a:off x="250932" y="375567"/>
            <a:ext cx="17786136" cy="885825"/>
          </a:xfrm>
          <a:prstGeom prst="rect">
            <a:avLst/>
          </a:prstGeom>
        </p:spPr>
        <p:txBody>
          <a:bodyPr lIns="0" tIns="0" rIns="0" bIns="0" rtlCol="0" anchor="t">
            <a:spAutoFit/>
          </a:bodyPr>
          <a:lstStyle/>
          <a:p>
            <a:pPr algn="ctr">
              <a:lnSpc>
                <a:spcPts val="3477"/>
              </a:lnSpc>
              <a:spcBef>
                <a:spcPct val="0"/>
              </a:spcBef>
            </a:pPr>
            <a:r>
              <a:rPr lang="en-US" sz="2898" b="1">
                <a:solidFill>
                  <a:srgbClr val="000000"/>
                </a:solidFill>
                <a:latin typeface="Cambria Bold"/>
                <a:ea typeface="Cambria Bold"/>
                <a:cs typeface="Cambria Bold"/>
                <a:sym typeface="Cambria Bold"/>
              </a:rPr>
              <a:t>STUDENT DISENGAGEMENT DETECTION AND PERSONALIZED SUPPORT SYSTEM FOR RE ENGAGEMENT AND REDUCING DROPOUT RISK</a:t>
            </a:r>
          </a:p>
        </p:txBody>
      </p:sp>
      <p:sp>
        <p:nvSpPr>
          <p:cNvPr id="17" name="TextBox 17"/>
          <p:cNvSpPr txBox="1"/>
          <p:nvPr/>
        </p:nvSpPr>
        <p:spPr>
          <a:xfrm>
            <a:off x="2492565" y="4847712"/>
            <a:ext cx="6261656" cy="534425"/>
          </a:xfrm>
          <a:prstGeom prst="rect">
            <a:avLst/>
          </a:prstGeom>
        </p:spPr>
        <p:txBody>
          <a:bodyPr lIns="0" tIns="0" rIns="0" bIns="0" rtlCol="0" anchor="t">
            <a:spAutoFit/>
          </a:bodyPr>
          <a:lstStyle/>
          <a:p>
            <a:pPr algn="ctr">
              <a:lnSpc>
                <a:spcPts val="4387"/>
              </a:lnSpc>
            </a:pPr>
            <a:r>
              <a:rPr lang="en-US" sz="3134" b="1">
                <a:solidFill>
                  <a:srgbClr val="000000"/>
                </a:solidFill>
                <a:latin typeface="Canva Sans Bold"/>
                <a:ea typeface="Canva Sans Bold"/>
                <a:cs typeface="Canva Sans Bold"/>
                <a:sym typeface="Canva Sans Bold"/>
              </a:rPr>
              <a:t>What specific Latest Technology</a:t>
            </a:r>
          </a:p>
        </p:txBody>
      </p:sp>
      <p:sp>
        <p:nvSpPr>
          <p:cNvPr id="18" name="TextBox 18"/>
          <p:cNvSpPr txBox="1"/>
          <p:nvPr/>
        </p:nvSpPr>
        <p:spPr>
          <a:xfrm>
            <a:off x="5077014" y="9779899"/>
            <a:ext cx="2410778" cy="428625"/>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IT22902702	</a:t>
            </a:r>
            <a:r>
              <a:rPr lang="en-US" sz="2700" spc="-15">
                <a:solidFill>
                  <a:srgbClr val="000000"/>
                </a:solidFill>
                <a:latin typeface="Cambria"/>
                <a:ea typeface="Cambria"/>
                <a:cs typeface="Cambria"/>
                <a:sym typeface="Cambria"/>
              </a:rPr>
              <a:t>|</a:t>
            </a:r>
          </a:p>
        </p:txBody>
      </p:sp>
      <p:sp>
        <p:nvSpPr>
          <p:cNvPr id="19" name="TextBox 19"/>
          <p:cNvSpPr txBox="1"/>
          <p:nvPr/>
        </p:nvSpPr>
        <p:spPr>
          <a:xfrm>
            <a:off x="7677675" y="9779899"/>
            <a:ext cx="3378518" cy="42862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Perera I.A.T.D	</a:t>
            </a:r>
            <a:r>
              <a:rPr lang="en-US" sz="2700">
                <a:solidFill>
                  <a:srgbClr val="000000"/>
                </a:solidFill>
                <a:latin typeface="Cambria"/>
                <a:ea typeface="Cambria"/>
                <a:cs typeface="Cambria"/>
                <a:sym typeface="Cambria"/>
              </a:rPr>
              <a:t>|</a:t>
            </a:r>
          </a:p>
        </p:txBody>
      </p:sp>
      <p:sp>
        <p:nvSpPr>
          <p:cNvPr id="20" name="TextBox 20"/>
          <p:cNvSpPr txBox="1"/>
          <p:nvPr/>
        </p:nvSpPr>
        <p:spPr>
          <a:xfrm>
            <a:off x="10535622" y="9779899"/>
            <a:ext cx="2251710" cy="42862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25-26J-172</a:t>
            </a:r>
          </a:p>
        </p:txBody>
      </p:sp>
      <p:sp>
        <p:nvSpPr>
          <p:cNvPr id="21" name="TextBox 21"/>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559958"/>
            <a:ext cx="3771899" cy="727042"/>
            <a:chOff x="0" y="0"/>
            <a:chExt cx="5029198" cy="969390"/>
          </a:xfrm>
        </p:grpSpPr>
        <p:sp>
          <p:nvSpPr>
            <p:cNvPr id="3" name="Freeform 3"/>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sp>
        <p:nvSpPr>
          <p:cNvPr id="4" name="TextBox 4"/>
          <p:cNvSpPr txBox="1"/>
          <p:nvPr/>
        </p:nvSpPr>
        <p:spPr>
          <a:xfrm>
            <a:off x="250932" y="375567"/>
            <a:ext cx="17786136" cy="885825"/>
          </a:xfrm>
          <a:prstGeom prst="rect">
            <a:avLst/>
          </a:prstGeom>
        </p:spPr>
        <p:txBody>
          <a:bodyPr lIns="0" tIns="0" rIns="0" bIns="0" rtlCol="0" anchor="t">
            <a:spAutoFit/>
          </a:bodyPr>
          <a:lstStyle/>
          <a:p>
            <a:pPr algn="ctr">
              <a:lnSpc>
                <a:spcPts val="3477"/>
              </a:lnSpc>
              <a:spcBef>
                <a:spcPct val="0"/>
              </a:spcBef>
            </a:pPr>
            <a:r>
              <a:rPr lang="en-US" sz="2898" b="1">
                <a:solidFill>
                  <a:srgbClr val="000000"/>
                </a:solidFill>
                <a:latin typeface="Cambria Bold"/>
                <a:ea typeface="Cambria Bold"/>
                <a:cs typeface="Cambria Bold"/>
                <a:sym typeface="Cambria Bold"/>
              </a:rPr>
              <a:t>STUDENT DISENGAGEMENT DETECTION AND PERSONALIZED SUPPORT SYSTEM FOR RE ENGAGEMENT AND REDUCING DROPOUT RISK</a:t>
            </a:r>
          </a:p>
        </p:txBody>
      </p:sp>
      <p:sp>
        <p:nvSpPr>
          <p:cNvPr id="5" name="TextBox 5"/>
          <p:cNvSpPr txBox="1"/>
          <p:nvPr/>
        </p:nvSpPr>
        <p:spPr>
          <a:xfrm>
            <a:off x="5077014" y="9779899"/>
            <a:ext cx="2410778" cy="428625"/>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IT22902702	</a:t>
            </a:r>
            <a:r>
              <a:rPr lang="en-US" sz="2700" spc="-15">
                <a:solidFill>
                  <a:srgbClr val="000000"/>
                </a:solidFill>
                <a:latin typeface="Cambria"/>
                <a:ea typeface="Cambria"/>
                <a:cs typeface="Cambria"/>
                <a:sym typeface="Cambria"/>
              </a:rPr>
              <a:t>|</a:t>
            </a:r>
          </a:p>
        </p:txBody>
      </p:sp>
      <p:sp>
        <p:nvSpPr>
          <p:cNvPr id="6" name="TextBox 6"/>
          <p:cNvSpPr txBox="1"/>
          <p:nvPr/>
        </p:nvSpPr>
        <p:spPr>
          <a:xfrm>
            <a:off x="7677675" y="9779899"/>
            <a:ext cx="3378518" cy="42862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Perera I.A.T.D	</a:t>
            </a:r>
            <a:r>
              <a:rPr lang="en-US" sz="2700">
                <a:solidFill>
                  <a:srgbClr val="000000"/>
                </a:solidFill>
                <a:latin typeface="Cambria"/>
                <a:ea typeface="Cambria"/>
                <a:cs typeface="Cambria"/>
                <a:sym typeface="Cambria"/>
              </a:rPr>
              <a:t>|</a:t>
            </a:r>
          </a:p>
        </p:txBody>
      </p:sp>
      <p:sp>
        <p:nvSpPr>
          <p:cNvPr id="7" name="TextBox 7"/>
          <p:cNvSpPr txBox="1"/>
          <p:nvPr/>
        </p:nvSpPr>
        <p:spPr>
          <a:xfrm>
            <a:off x="10535622" y="9779899"/>
            <a:ext cx="2251710" cy="42862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25-26J-172</a:t>
            </a:r>
          </a:p>
        </p:txBody>
      </p:sp>
      <p:grpSp>
        <p:nvGrpSpPr>
          <p:cNvPr id="8" name="Group 8"/>
          <p:cNvGrpSpPr/>
          <p:nvPr/>
        </p:nvGrpSpPr>
        <p:grpSpPr>
          <a:xfrm>
            <a:off x="1298738" y="1677644"/>
            <a:ext cx="16252461" cy="3465856"/>
            <a:chOff x="0" y="0"/>
            <a:chExt cx="4280483" cy="912818"/>
          </a:xfrm>
        </p:grpSpPr>
        <p:sp>
          <p:nvSpPr>
            <p:cNvPr id="9" name="Freeform 9"/>
            <p:cNvSpPr/>
            <p:nvPr/>
          </p:nvSpPr>
          <p:spPr>
            <a:xfrm>
              <a:off x="0" y="0"/>
              <a:ext cx="4280483" cy="912818"/>
            </a:xfrm>
            <a:custGeom>
              <a:avLst/>
              <a:gdLst/>
              <a:ahLst/>
              <a:cxnLst/>
              <a:rect l="l" t="t" r="r" b="b"/>
              <a:pathLst>
                <a:path w="4280483" h="912818">
                  <a:moveTo>
                    <a:pt x="28105" y="0"/>
                  </a:moveTo>
                  <a:lnTo>
                    <a:pt x="4252378" y="0"/>
                  </a:lnTo>
                  <a:cubicBezTo>
                    <a:pt x="4259832" y="0"/>
                    <a:pt x="4266981" y="2961"/>
                    <a:pt x="4272252" y="8232"/>
                  </a:cubicBezTo>
                  <a:cubicBezTo>
                    <a:pt x="4277522" y="13502"/>
                    <a:pt x="4280483" y="20651"/>
                    <a:pt x="4280483" y="28105"/>
                  </a:cubicBezTo>
                  <a:lnTo>
                    <a:pt x="4280483" y="884713"/>
                  </a:lnTo>
                  <a:cubicBezTo>
                    <a:pt x="4280483" y="900235"/>
                    <a:pt x="4267900" y="912818"/>
                    <a:pt x="4252378" y="912818"/>
                  </a:cubicBezTo>
                  <a:lnTo>
                    <a:pt x="28105" y="912818"/>
                  </a:lnTo>
                  <a:cubicBezTo>
                    <a:pt x="12583" y="912818"/>
                    <a:pt x="0" y="900235"/>
                    <a:pt x="0" y="884713"/>
                  </a:cubicBezTo>
                  <a:lnTo>
                    <a:pt x="0" y="28105"/>
                  </a:lnTo>
                  <a:cubicBezTo>
                    <a:pt x="0" y="12583"/>
                    <a:pt x="12583" y="0"/>
                    <a:pt x="28105" y="0"/>
                  </a:cubicBezTo>
                  <a:close/>
                </a:path>
              </a:pathLst>
            </a:custGeom>
            <a:solidFill>
              <a:srgbClr val="FFFFFF"/>
            </a:solidFill>
            <a:ln w="38100" cap="rnd">
              <a:solidFill>
                <a:srgbClr val="000000"/>
              </a:solidFill>
              <a:prstDash val="solid"/>
              <a:round/>
            </a:ln>
          </p:spPr>
        </p:sp>
        <p:sp>
          <p:nvSpPr>
            <p:cNvPr id="10" name="TextBox 10"/>
            <p:cNvSpPr txBox="1"/>
            <p:nvPr/>
          </p:nvSpPr>
          <p:spPr>
            <a:xfrm>
              <a:off x="0" y="-9525"/>
              <a:ext cx="4280483" cy="922343"/>
            </a:xfrm>
            <a:prstGeom prst="rect">
              <a:avLst/>
            </a:prstGeom>
          </p:spPr>
          <p:txBody>
            <a:bodyPr lIns="50800" tIns="50800" rIns="50800" bIns="50800" rtlCol="0" anchor="ctr"/>
            <a:lstStyle/>
            <a:p>
              <a:pPr algn="ctr">
                <a:lnSpc>
                  <a:spcPts val="2160"/>
                </a:lnSpc>
              </a:pPr>
              <a:endParaRPr/>
            </a:p>
          </p:txBody>
        </p:sp>
      </p:grpSp>
      <p:sp>
        <p:nvSpPr>
          <p:cNvPr id="11" name="TextBox 11"/>
          <p:cNvSpPr txBox="1"/>
          <p:nvPr/>
        </p:nvSpPr>
        <p:spPr>
          <a:xfrm>
            <a:off x="1946366" y="1911466"/>
            <a:ext cx="6847748" cy="534425"/>
          </a:xfrm>
          <a:prstGeom prst="rect">
            <a:avLst/>
          </a:prstGeom>
        </p:spPr>
        <p:txBody>
          <a:bodyPr lIns="0" tIns="0" rIns="0" bIns="0" rtlCol="0" anchor="t">
            <a:spAutoFit/>
          </a:bodyPr>
          <a:lstStyle/>
          <a:p>
            <a:pPr algn="ctr">
              <a:lnSpc>
                <a:spcPts val="4387"/>
              </a:lnSpc>
            </a:pPr>
            <a:r>
              <a:rPr lang="en-US" sz="3134" b="1">
                <a:solidFill>
                  <a:srgbClr val="000000"/>
                </a:solidFill>
                <a:latin typeface="Canva Sans Bold"/>
                <a:ea typeface="Canva Sans Bold"/>
                <a:cs typeface="Canva Sans Bold"/>
                <a:sym typeface="Canva Sans Bold"/>
              </a:rPr>
              <a:t>How to Evaluate/Prove the Success</a:t>
            </a:r>
          </a:p>
        </p:txBody>
      </p:sp>
      <p:sp>
        <p:nvSpPr>
          <p:cNvPr id="12" name="Freeform 12"/>
          <p:cNvSpPr/>
          <p:nvPr/>
        </p:nvSpPr>
        <p:spPr>
          <a:xfrm flipH="1">
            <a:off x="15020117" y="6777864"/>
            <a:ext cx="3267883" cy="3509136"/>
          </a:xfrm>
          <a:custGeom>
            <a:avLst/>
            <a:gdLst/>
            <a:ahLst/>
            <a:cxnLst/>
            <a:rect l="l" t="t" r="r" b="b"/>
            <a:pathLst>
              <a:path w="3267883" h="3509136">
                <a:moveTo>
                  <a:pt x="3267883" y="0"/>
                </a:moveTo>
                <a:lnTo>
                  <a:pt x="0" y="0"/>
                </a:lnTo>
                <a:lnTo>
                  <a:pt x="0" y="3509136"/>
                </a:lnTo>
                <a:lnTo>
                  <a:pt x="3267883" y="3509136"/>
                </a:lnTo>
                <a:lnTo>
                  <a:pt x="3267883" y="0"/>
                </a:lnTo>
                <a:close/>
              </a:path>
            </a:pathLst>
          </a:custGeom>
          <a:blipFill>
            <a:blip>
              <a:extLst>
                <a:ext uri="{96DAC541-7B7A-43D3-8B79-37D633B846F1}">
                  <asvg:svgBlip xmlns:asvg="http://schemas.microsoft.com/office/drawing/2016/SVG/main" r:embed="rId3"/>
                </a:ext>
              </a:extLst>
            </a:blip>
            <a:stretch>
              <a:fillRect/>
            </a:stretch>
          </a:blipFill>
        </p:spPr>
      </p:sp>
      <p:grpSp>
        <p:nvGrpSpPr>
          <p:cNvPr id="13" name="Group 13"/>
          <p:cNvGrpSpPr/>
          <p:nvPr/>
        </p:nvGrpSpPr>
        <p:grpSpPr>
          <a:xfrm>
            <a:off x="1182669" y="5407927"/>
            <a:ext cx="16368530" cy="4027501"/>
            <a:chOff x="0" y="0"/>
            <a:chExt cx="4311053" cy="1060741"/>
          </a:xfrm>
        </p:grpSpPr>
        <p:sp>
          <p:nvSpPr>
            <p:cNvPr id="14" name="Freeform 14"/>
            <p:cNvSpPr/>
            <p:nvPr/>
          </p:nvSpPr>
          <p:spPr>
            <a:xfrm>
              <a:off x="0" y="0"/>
              <a:ext cx="4311053" cy="1060741"/>
            </a:xfrm>
            <a:custGeom>
              <a:avLst/>
              <a:gdLst/>
              <a:ahLst/>
              <a:cxnLst/>
              <a:rect l="l" t="t" r="r" b="b"/>
              <a:pathLst>
                <a:path w="4311053" h="1060741">
                  <a:moveTo>
                    <a:pt x="27906" y="0"/>
                  </a:moveTo>
                  <a:lnTo>
                    <a:pt x="4283147" y="0"/>
                  </a:lnTo>
                  <a:cubicBezTo>
                    <a:pt x="4290549" y="0"/>
                    <a:pt x="4297647" y="2940"/>
                    <a:pt x="4302880" y="8173"/>
                  </a:cubicBezTo>
                  <a:cubicBezTo>
                    <a:pt x="4308113" y="13407"/>
                    <a:pt x="4311053" y="20505"/>
                    <a:pt x="4311053" y="27906"/>
                  </a:cubicBezTo>
                  <a:lnTo>
                    <a:pt x="4311053" y="1032835"/>
                  </a:lnTo>
                  <a:cubicBezTo>
                    <a:pt x="4311053" y="1048247"/>
                    <a:pt x="4298559" y="1060741"/>
                    <a:pt x="4283147" y="1060741"/>
                  </a:cubicBezTo>
                  <a:lnTo>
                    <a:pt x="27906" y="1060741"/>
                  </a:lnTo>
                  <a:cubicBezTo>
                    <a:pt x="20505" y="1060741"/>
                    <a:pt x="13407" y="1057801"/>
                    <a:pt x="8173" y="1052568"/>
                  </a:cubicBezTo>
                  <a:cubicBezTo>
                    <a:pt x="2940" y="1047334"/>
                    <a:pt x="0" y="1040236"/>
                    <a:pt x="0" y="1032835"/>
                  </a:cubicBezTo>
                  <a:lnTo>
                    <a:pt x="0" y="27906"/>
                  </a:lnTo>
                  <a:cubicBezTo>
                    <a:pt x="0" y="12494"/>
                    <a:pt x="12494" y="0"/>
                    <a:pt x="27906" y="0"/>
                  </a:cubicBezTo>
                  <a:close/>
                </a:path>
              </a:pathLst>
            </a:custGeom>
            <a:solidFill>
              <a:srgbClr val="FFFFFF"/>
            </a:solidFill>
            <a:ln w="38100" cap="rnd">
              <a:solidFill>
                <a:srgbClr val="000000"/>
              </a:solidFill>
              <a:prstDash val="solid"/>
              <a:round/>
            </a:ln>
          </p:spPr>
        </p:sp>
        <p:sp>
          <p:nvSpPr>
            <p:cNvPr id="15" name="TextBox 15"/>
            <p:cNvSpPr txBox="1"/>
            <p:nvPr/>
          </p:nvSpPr>
          <p:spPr>
            <a:xfrm>
              <a:off x="0" y="-9525"/>
              <a:ext cx="4311053" cy="1070266"/>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1513094" y="5547065"/>
            <a:ext cx="7714293" cy="534425"/>
          </a:xfrm>
          <a:prstGeom prst="rect">
            <a:avLst/>
          </a:prstGeom>
        </p:spPr>
        <p:txBody>
          <a:bodyPr lIns="0" tIns="0" rIns="0" bIns="0" rtlCol="0" anchor="t">
            <a:spAutoFit/>
          </a:bodyPr>
          <a:lstStyle/>
          <a:p>
            <a:pPr algn="ctr">
              <a:lnSpc>
                <a:spcPts val="4387"/>
              </a:lnSpc>
            </a:pPr>
            <a:r>
              <a:rPr lang="en-US" sz="3134" b="1">
                <a:solidFill>
                  <a:srgbClr val="000000"/>
                </a:solidFill>
                <a:latin typeface="Canva Sans Bold"/>
                <a:ea typeface="Canva Sans Bold"/>
                <a:cs typeface="Canva Sans Bold"/>
                <a:sym typeface="Canva Sans Bold"/>
              </a:rPr>
              <a:t> Data Availability and Ethical Clearance </a:t>
            </a:r>
          </a:p>
        </p:txBody>
      </p:sp>
      <p:sp>
        <p:nvSpPr>
          <p:cNvPr id="17" name="Freeform 17"/>
          <p:cNvSpPr/>
          <p:nvPr/>
        </p:nvSpPr>
        <p:spPr>
          <a:xfrm>
            <a:off x="851539" y="1148034"/>
            <a:ext cx="1094827" cy="1059219"/>
          </a:xfrm>
          <a:custGeom>
            <a:avLst/>
            <a:gdLst/>
            <a:ahLst/>
            <a:cxnLst/>
            <a:rect l="l" t="t" r="r" b="b"/>
            <a:pathLst>
              <a:path w="1094827" h="1059219">
                <a:moveTo>
                  <a:pt x="0" y="0"/>
                </a:moveTo>
                <a:lnTo>
                  <a:pt x="1094827" y="0"/>
                </a:lnTo>
                <a:lnTo>
                  <a:pt x="1094827" y="1059220"/>
                </a:lnTo>
                <a:lnTo>
                  <a:pt x="0" y="1059220"/>
                </a:lnTo>
                <a:lnTo>
                  <a:pt x="0" y="0"/>
                </a:lnTo>
                <a:close/>
              </a:path>
            </a:pathLst>
          </a:custGeom>
          <a:blipFill>
            <a:blip r:embed="rId4"/>
            <a:stretch>
              <a:fillRect r="-517"/>
            </a:stretch>
          </a:blipFill>
        </p:spPr>
      </p:sp>
      <p:sp>
        <p:nvSpPr>
          <p:cNvPr id="18" name="TextBox 18"/>
          <p:cNvSpPr txBox="1"/>
          <p:nvPr/>
        </p:nvSpPr>
        <p:spPr>
          <a:xfrm>
            <a:off x="1629868" y="2499092"/>
            <a:ext cx="15590202" cy="2476500"/>
          </a:xfrm>
          <a:prstGeom prst="rect">
            <a:avLst/>
          </a:prstGeom>
        </p:spPr>
        <p:txBody>
          <a:bodyPr lIns="0" tIns="0" rIns="0" bIns="0" rtlCol="0" anchor="t">
            <a:spAutoFit/>
          </a:bodyPr>
          <a:lstStyle/>
          <a:p>
            <a:pPr marL="582930" lvl="1" indent="-291465" algn="l">
              <a:lnSpc>
                <a:spcPts val="3240"/>
              </a:lnSpc>
              <a:buFont typeface="Arial"/>
              <a:buChar char="•"/>
            </a:pPr>
            <a:r>
              <a:rPr lang="en-US" sz="2700">
                <a:solidFill>
                  <a:srgbClr val="000000"/>
                </a:solidFill>
                <a:latin typeface="Cambria"/>
                <a:ea typeface="Cambria"/>
                <a:cs typeface="Cambria"/>
                <a:sym typeface="Cambria"/>
              </a:rPr>
              <a:t>Prediction Accuracy → target 80–85% in identifying at-risk students before disengagement happens.</a:t>
            </a:r>
          </a:p>
          <a:p>
            <a:pPr marL="582930" lvl="1" indent="-291465" algn="l">
              <a:lnSpc>
                <a:spcPts val="3240"/>
              </a:lnSpc>
              <a:buFont typeface="Arial"/>
              <a:buChar char="•"/>
            </a:pPr>
            <a:r>
              <a:rPr lang="en-US" sz="2700">
                <a:solidFill>
                  <a:srgbClr val="000000"/>
                </a:solidFill>
                <a:latin typeface="Cambria"/>
                <a:ea typeface="Cambria"/>
                <a:cs typeface="Cambria"/>
                <a:sym typeface="Cambria"/>
              </a:rPr>
              <a:t>Re-engagement Tracking → measure if students return, spend more time, or improve task completion.</a:t>
            </a:r>
          </a:p>
          <a:p>
            <a:pPr marL="582930" lvl="1" indent="-291465" algn="l">
              <a:lnSpc>
                <a:spcPts val="3240"/>
              </a:lnSpc>
              <a:buFont typeface="Arial"/>
              <a:buChar char="•"/>
            </a:pPr>
            <a:r>
              <a:rPr lang="en-US" sz="2700">
                <a:solidFill>
                  <a:srgbClr val="000000"/>
                </a:solidFill>
                <a:latin typeface="Cambria"/>
                <a:ea typeface="Cambria"/>
                <a:cs typeface="Cambria"/>
                <a:sym typeface="Cambria"/>
              </a:rPr>
              <a:t>Emotion-aware validation → check if interventions adapted to stress/confusion increase response rates.</a:t>
            </a:r>
          </a:p>
          <a:p>
            <a:pPr marL="582930" lvl="1" indent="-291465" algn="l">
              <a:lnSpc>
                <a:spcPts val="3240"/>
              </a:lnSpc>
              <a:buFont typeface="Arial"/>
              <a:buChar char="•"/>
            </a:pPr>
            <a:r>
              <a:rPr lang="en-US" sz="2700">
                <a:solidFill>
                  <a:srgbClr val="000000"/>
                </a:solidFill>
                <a:latin typeface="Cambria"/>
                <a:ea typeface="Cambria"/>
                <a:cs typeface="Cambria"/>
                <a:sym typeface="Cambria"/>
              </a:rPr>
              <a:t>Continuous Monitoring → track progress to confirm students remain engaged, not just temporarily.</a:t>
            </a:r>
          </a:p>
          <a:p>
            <a:pPr algn="l">
              <a:lnSpc>
                <a:spcPts val="3240"/>
              </a:lnSpc>
              <a:spcBef>
                <a:spcPct val="0"/>
              </a:spcBef>
            </a:pPr>
            <a:endParaRPr lang="en-US" sz="2700">
              <a:solidFill>
                <a:srgbClr val="000000"/>
              </a:solidFill>
              <a:latin typeface="Cambria"/>
              <a:ea typeface="Cambria"/>
              <a:cs typeface="Cambria"/>
              <a:sym typeface="Cambria"/>
            </a:endParaRPr>
          </a:p>
        </p:txBody>
      </p:sp>
      <p:sp>
        <p:nvSpPr>
          <p:cNvPr id="19" name="TextBox 19"/>
          <p:cNvSpPr txBox="1"/>
          <p:nvPr/>
        </p:nvSpPr>
        <p:spPr>
          <a:xfrm>
            <a:off x="1629868" y="6227779"/>
            <a:ext cx="15278647" cy="3647794"/>
          </a:xfrm>
          <a:prstGeom prst="rect">
            <a:avLst/>
          </a:prstGeom>
        </p:spPr>
        <p:txBody>
          <a:bodyPr lIns="0" tIns="0" rIns="0" bIns="0" rtlCol="0" anchor="t">
            <a:spAutoFit/>
          </a:bodyPr>
          <a:lstStyle/>
          <a:p>
            <a:pPr marL="575354" lvl="1" indent="-287677" algn="l">
              <a:lnSpc>
                <a:spcPts val="3197"/>
              </a:lnSpc>
              <a:buFont typeface="Arial"/>
              <a:buChar char="•"/>
            </a:pPr>
            <a:r>
              <a:rPr lang="en-US" sz="2664">
                <a:solidFill>
                  <a:srgbClr val="000000"/>
                </a:solidFill>
                <a:latin typeface="Cambria"/>
                <a:ea typeface="Cambria"/>
                <a:cs typeface="Cambria"/>
                <a:sym typeface="Cambria"/>
              </a:rPr>
              <a:t>Data Sources</a:t>
            </a:r>
          </a:p>
          <a:p>
            <a:pPr algn="l">
              <a:lnSpc>
                <a:spcPts val="3197"/>
              </a:lnSpc>
            </a:pPr>
            <a:r>
              <a:rPr lang="en-US" sz="2664">
                <a:solidFill>
                  <a:srgbClr val="000000"/>
                </a:solidFill>
                <a:latin typeface="Cambria"/>
                <a:ea typeface="Cambria"/>
                <a:cs typeface="Cambria"/>
                <a:sym typeface="Cambria"/>
              </a:rPr>
              <a:t>                        LMS activity logs → logins, study session duration, task completion.</a:t>
            </a:r>
          </a:p>
          <a:p>
            <a:pPr algn="l">
              <a:lnSpc>
                <a:spcPts val="3197"/>
              </a:lnSpc>
              <a:spcBef>
                <a:spcPct val="0"/>
              </a:spcBef>
            </a:pPr>
            <a:r>
              <a:rPr lang="en-US" sz="2664">
                <a:solidFill>
                  <a:srgbClr val="000000"/>
                </a:solidFill>
                <a:latin typeface="Cambria"/>
                <a:ea typeface="Cambria"/>
                <a:cs typeface="Cambria"/>
                <a:sym typeface="Cambria"/>
              </a:rPr>
              <a:t>                        Alert/notification responses → whether students open or ignore them. </a:t>
            </a:r>
          </a:p>
          <a:p>
            <a:pPr algn="l">
              <a:lnSpc>
                <a:spcPts val="3197"/>
              </a:lnSpc>
              <a:spcBef>
                <a:spcPct val="0"/>
              </a:spcBef>
            </a:pPr>
            <a:r>
              <a:rPr lang="en-US" sz="2664">
                <a:solidFill>
                  <a:srgbClr val="000000"/>
                </a:solidFill>
                <a:latin typeface="Cambria"/>
                <a:ea typeface="Cambria"/>
                <a:cs typeface="Cambria"/>
                <a:sym typeface="Cambria"/>
              </a:rPr>
              <a:t>                        Short survey or feedback texts → for emotion detection.</a:t>
            </a:r>
          </a:p>
          <a:p>
            <a:pPr marL="575354" lvl="1" indent="-287677" algn="l">
              <a:lnSpc>
                <a:spcPts val="3197"/>
              </a:lnSpc>
              <a:buFont typeface="Arial"/>
              <a:buChar char="•"/>
            </a:pPr>
            <a:r>
              <a:rPr lang="en-US" sz="2664">
                <a:solidFill>
                  <a:srgbClr val="000000"/>
                </a:solidFill>
                <a:latin typeface="Cambria"/>
                <a:ea typeface="Cambria"/>
                <a:cs typeface="Cambria"/>
                <a:sym typeface="Cambria"/>
              </a:rPr>
              <a:t>Escalation to Human Support</a:t>
            </a:r>
          </a:p>
          <a:p>
            <a:pPr marL="1150708" lvl="2" indent="-383569" algn="l">
              <a:lnSpc>
                <a:spcPts val="3197"/>
              </a:lnSpc>
              <a:spcBef>
                <a:spcPct val="0"/>
              </a:spcBef>
              <a:buFont typeface="Arial"/>
              <a:buChar char="⚬"/>
            </a:pPr>
            <a:r>
              <a:rPr lang="en-US" sz="2664">
                <a:solidFill>
                  <a:srgbClr val="000000"/>
                </a:solidFill>
                <a:latin typeface="Cambria"/>
                <a:ea typeface="Cambria"/>
                <a:cs typeface="Cambria"/>
                <a:sym typeface="Cambria"/>
              </a:rPr>
              <a:t>If emotion analysis shows signs of high stress or serious issues, the case is safely referred to teachers or counselors for personal support.</a:t>
            </a:r>
          </a:p>
          <a:p>
            <a:pPr algn="l">
              <a:lnSpc>
                <a:spcPts val="3197"/>
              </a:lnSpc>
              <a:spcBef>
                <a:spcPct val="0"/>
              </a:spcBef>
            </a:pPr>
            <a:endParaRPr lang="en-US" sz="2664">
              <a:solidFill>
                <a:srgbClr val="000000"/>
              </a:solidFill>
              <a:latin typeface="Cambria"/>
              <a:ea typeface="Cambria"/>
              <a:cs typeface="Cambria"/>
              <a:sym typeface="Cambria"/>
            </a:endParaRPr>
          </a:p>
          <a:p>
            <a:pPr algn="l">
              <a:lnSpc>
                <a:spcPts val="3197"/>
              </a:lnSpc>
              <a:spcBef>
                <a:spcPct val="0"/>
              </a:spcBef>
            </a:pPr>
            <a:endParaRPr lang="en-US" sz="2664">
              <a:solidFill>
                <a:srgbClr val="000000"/>
              </a:solidFill>
              <a:latin typeface="Cambria"/>
              <a:ea typeface="Cambria"/>
              <a:cs typeface="Cambria"/>
              <a:sym typeface="Cambria"/>
            </a:endParaRPr>
          </a:p>
        </p:txBody>
      </p:sp>
      <p:sp>
        <p:nvSpPr>
          <p:cNvPr id="20" name="TextBox 20"/>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0932" y="375567"/>
            <a:ext cx="17786136" cy="885825"/>
          </a:xfrm>
          <a:prstGeom prst="rect">
            <a:avLst/>
          </a:prstGeom>
        </p:spPr>
        <p:txBody>
          <a:bodyPr lIns="0" tIns="0" rIns="0" bIns="0" rtlCol="0" anchor="t">
            <a:spAutoFit/>
          </a:bodyPr>
          <a:lstStyle/>
          <a:p>
            <a:pPr algn="ctr">
              <a:lnSpc>
                <a:spcPts val="3477"/>
              </a:lnSpc>
              <a:spcBef>
                <a:spcPct val="0"/>
              </a:spcBef>
            </a:pPr>
            <a:r>
              <a:rPr lang="en-US" sz="2898" b="1">
                <a:solidFill>
                  <a:srgbClr val="000000"/>
                </a:solidFill>
                <a:latin typeface="Cambria Bold"/>
                <a:ea typeface="Cambria Bold"/>
                <a:cs typeface="Cambria Bold"/>
                <a:sym typeface="Cambria Bold"/>
              </a:rPr>
              <a:t>STUDENT DISENGAGEMENT DETECTION AND PERSONALIZED SUPPORT SYSTEM FOR RE ENGAGEMENT AND REDUCING DROPOUT RISK</a:t>
            </a:r>
          </a:p>
        </p:txBody>
      </p:sp>
      <p:grpSp>
        <p:nvGrpSpPr>
          <p:cNvPr id="3" name="Group 3"/>
          <p:cNvGrpSpPr/>
          <p:nvPr/>
        </p:nvGrpSpPr>
        <p:grpSpPr>
          <a:xfrm>
            <a:off x="896032" y="1757103"/>
            <a:ext cx="7243526" cy="7546135"/>
            <a:chOff x="0" y="0"/>
            <a:chExt cx="1907760" cy="1987459"/>
          </a:xfrm>
        </p:grpSpPr>
        <p:sp>
          <p:nvSpPr>
            <p:cNvPr id="4" name="Freeform 4"/>
            <p:cNvSpPr/>
            <p:nvPr/>
          </p:nvSpPr>
          <p:spPr>
            <a:xfrm>
              <a:off x="0" y="0"/>
              <a:ext cx="1907760" cy="1987460"/>
            </a:xfrm>
            <a:custGeom>
              <a:avLst/>
              <a:gdLst/>
              <a:ahLst/>
              <a:cxnLst/>
              <a:rect l="l" t="t" r="r" b="b"/>
              <a:pathLst>
                <a:path w="1907760" h="1987460">
                  <a:moveTo>
                    <a:pt x="63060" y="0"/>
                  </a:moveTo>
                  <a:lnTo>
                    <a:pt x="1844700" y="0"/>
                  </a:lnTo>
                  <a:cubicBezTo>
                    <a:pt x="1879527" y="0"/>
                    <a:pt x="1907760" y="28233"/>
                    <a:pt x="1907760" y="63060"/>
                  </a:cubicBezTo>
                  <a:lnTo>
                    <a:pt x="1907760" y="1924400"/>
                  </a:lnTo>
                  <a:cubicBezTo>
                    <a:pt x="1907760" y="1959227"/>
                    <a:pt x="1879527" y="1987460"/>
                    <a:pt x="1844700" y="1987460"/>
                  </a:cubicBezTo>
                  <a:lnTo>
                    <a:pt x="63060" y="1987460"/>
                  </a:lnTo>
                  <a:cubicBezTo>
                    <a:pt x="28233" y="1987460"/>
                    <a:pt x="0" y="1959227"/>
                    <a:pt x="0" y="1924400"/>
                  </a:cubicBezTo>
                  <a:lnTo>
                    <a:pt x="0" y="63060"/>
                  </a:lnTo>
                  <a:cubicBezTo>
                    <a:pt x="0" y="28233"/>
                    <a:pt x="28233" y="0"/>
                    <a:pt x="63060" y="0"/>
                  </a:cubicBezTo>
                  <a:close/>
                </a:path>
              </a:pathLst>
            </a:custGeom>
            <a:solidFill>
              <a:srgbClr val="FFFFFF"/>
            </a:solidFill>
            <a:ln w="38100" cap="rnd">
              <a:solidFill>
                <a:srgbClr val="000000"/>
              </a:solidFill>
              <a:prstDash val="solid"/>
              <a:round/>
            </a:ln>
          </p:spPr>
        </p:sp>
        <p:sp>
          <p:nvSpPr>
            <p:cNvPr id="5" name="TextBox 5"/>
            <p:cNvSpPr txBox="1"/>
            <p:nvPr/>
          </p:nvSpPr>
          <p:spPr>
            <a:xfrm>
              <a:off x="0" y="-9525"/>
              <a:ext cx="1907760" cy="1996984"/>
            </a:xfrm>
            <a:prstGeom prst="rect">
              <a:avLst/>
            </a:prstGeom>
          </p:spPr>
          <p:txBody>
            <a:bodyPr lIns="50800" tIns="50800" rIns="50800" bIns="50800" rtlCol="0" anchor="ctr"/>
            <a:lstStyle/>
            <a:p>
              <a:pPr algn="ctr">
                <a:lnSpc>
                  <a:spcPts val="2160"/>
                </a:lnSpc>
              </a:pPr>
              <a:endParaRPr/>
            </a:p>
          </p:txBody>
        </p:sp>
      </p:grpSp>
      <p:sp>
        <p:nvSpPr>
          <p:cNvPr id="6" name="TextBox 6"/>
          <p:cNvSpPr txBox="1"/>
          <p:nvPr/>
        </p:nvSpPr>
        <p:spPr>
          <a:xfrm>
            <a:off x="1115922" y="1979178"/>
            <a:ext cx="3932381" cy="511810"/>
          </a:xfrm>
          <a:prstGeom prst="rect">
            <a:avLst/>
          </a:prstGeom>
        </p:spPr>
        <p:txBody>
          <a:bodyPr lIns="0" tIns="0" rIns="0" bIns="0" rtlCol="0" anchor="t">
            <a:spAutoFit/>
          </a:bodyPr>
          <a:lstStyle/>
          <a:p>
            <a:pPr algn="ctr">
              <a:lnSpc>
                <a:spcPts val="4339"/>
              </a:lnSpc>
            </a:pPr>
            <a:r>
              <a:rPr lang="en-US" sz="3099" b="1">
                <a:solidFill>
                  <a:srgbClr val="000000"/>
                </a:solidFill>
                <a:latin typeface="Canva Sans Bold"/>
                <a:ea typeface="Canva Sans Bold"/>
                <a:cs typeface="Canva Sans Bold"/>
                <a:sym typeface="Canva Sans Bold"/>
              </a:rPr>
              <a:t>System Overview</a:t>
            </a:r>
          </a:p>
        </p:txBody>
      </p:sp>
      <p:grpSp>
        <p:nvGrpSpPr>
          <p:cNvPr id="7" name="Group 7"/>
          <p:cNvGrpSpPr/>
          <p:nvPr/>
        </p:nvGrpSpPr>
        <p:grpSpPr>
          <a:xfrm>
            <a:off x="2957148" y="5439609"/>
            <a:ext cx="1461328" cy="830711"/>
            <a:chOff x="0" y="0"/>
            <a:chExt cx="454936" cy="258614"/>
          </a:xfrm>
        </p:grpSpPr>
        <p:sp>
          <p:nvSpPr>
            <p:cNvPr id="8" name="Freeform 8"/>
            <p:cNvSpPr/>
            <p:nvPr/>
          </p:nvSpPr>
          <p:spPr>
            <a:xfrm>
              <a:off x="0" y="0"/>
              <a:ext cx="454936" cy="258614"/>
            </a:xfrm>
            <a:custGeom>
              <a:avLst/>
              <a:gdLst/>
              <a:ahLst/>
              <a:cxnLst/>
              <a:rect l="l" t="t" r="r" b="b"/>
              <a:pathLst>
                <a:path w="454936" h="258614">
                  <a:moveTo>
                    <a:pt x="129307" y="0"/>
                  </a:moveTo>
                  <a:lnTo>
                    <a:pt x="325629" y="0"/>
                  </a:lnTo>
                  <a:cubicBezTo>
                    <a:pt x="359923" y="0"/>
                    <a:pt x="392813" y="13623"/>
                    <a:pt x="417063" y="37873"/>
                  </a:cubicBezTo>
                  <a:cubicBezTo>
                    <a:pt x="441313" y="62123"/>
                    <a:pt x="454936" y="95013"/>
                    <a:pt x="454936" y="129307"/>
                  </a:cubicBezTo>
                  <a:lnTo>
                    <a:pt x="454936" y="129307"/>
                  </a:lnTo>
                  <a:cubicBezTo>
                    <a:pt x="454936" y="163602"/>
                    <a:pt x="441313" y="196491"/>
                    <a:pt x="417063" y="220741"/>
                  </a:cubicBezTo>
                  <a:cubicBezTo>
                    <a:pt x="392813" y="244991"/>
                    <a:pt x="359923" y="258614"/>
                    <a:pt x="325629" y="258614"/>
                  </a:cubicBezTo>
                  <a:lnTo>
                    <a:pt x="129307" y="258614"/>
                  </a:lnTo>
                  <a:cubicBezTo>
                    <a:pt x="95013" y="258614"/>
                    <a:pt x="62123" y="244991"/>
                    <a:pt x="37873" y="220741"/>
                  </a:cubicBezTo>
                  <a:cubicBezTo>
                    <a:pt x="13623" y="196491"/>
                    <a:pt x="0" y="163602"/>
                    <a:pt x="0" y="129307"/>
                  </a:cubicBezTo>
                  <a:lnTo>
                    <a:pt x="0" y="129307"/>
                  </a:lnTo>
                  <a:cubicBezTo>
                    <a:pt x="0" y="95013"/>
                    <a:pt x="13623" y="62123"/>
                    <a:pt x="37873" y="37873"/>
                  </a:cubicBezTo>
                  <a:cubicBezTo>
                    <a:pt x="62123" y="13623"/>
                    <a:pt x="95013" y="0"/>
                    <a:pt x="129307" y="0"/>
                  </a:cubicBezTo>
                  <a:close/>
                </a:path>
              </a:pathLst>
            </a:custGeom>
            <a:solidFill>
              <a:srgbClr val="FAF6BC"/>
            </a:solidFill>
          </p:spPr>
        </p:sp>
        <p:sp>
          <p:nvSpPr>
            <p:cNvPr id="9" name="TextBox 9"/>
            <p:cNvSpPr txBox="1"/>
            <p:nvPr/>
          </p:nvSpPr>
          <p:spPr>
            <a:xfrm>
              <a:off x="0" y="-19050"/>
              <a:ext cx="454936" cy="277664"/>
            </a:xfrm>
            <a:prstGeom prst="rect">
              <a:avLst/>
            </a:prstGeom>
          </p:spPr>
          <p:txBody>
            <a:bodyPr lIns="50800" tIns="50800" rIns="50800" bIns="50800" rtlCol="0" anchor="ctr"/>
            <a:lstStyle/>
            <a:p>
              <a:pPr algn="ctr">
                <a:lnSpc>
                  <a:spcPts val="1120"/>
                </a:lnSpc>
              </a:pPr>
              <a:endParaRPr/>
            </a:p>
          </p:txBody>
        </p:sp>
      </p:grpSp>
      <p:sp>
        <p:nvSpPr>
          <p:cNvPr id="10" name="Freeform 10"/>
          <p:cNvSpPr/>
          <p:nvPr/>
        </p:nvSpPr>
        <p:spPr>
          <a:xfrm>
            <a:off x="3448657" y="5514360"/>
            <a:ext cx="535915" cy="481902"/>
          </a:xfrm>
          <a:custGeom>
            <a:avLst/>
            <a:gdLst/>
            <a:ahLst/>
            <a:cxnLst/>
            <a:rect l="l" t="t" r="r" b="b"/>
            <a:pathLst>
              <a:path w="535915" h="481902">
                <a:moveTo>
                  <a:pt x="0" y="0"/>
                </a:moveTo>
                <a:lnTo>
                  <a:pt x="535915" y="0"/>
                </a:lnTo>
                <a:lnTo>
                  <a:pt x="535915" y="481902"/>
                </a:lnTo>
                <a:lnTo>
                  <a:pt x="0" y="481902"/>
                </a:lnTo>
                <a:lnTo>
                  <a:pt x="0" y="0"/>
                </a:lnTo>
                <a:close/>
              </a:path>
            </a:pathLst>
          </a:custGeom>
          <a:blipFill>
            <a:blip r:embed="rId2"/>
            <a:stretch>
              <a:fillRect t="-5604" b="-5604"/>
            </a:stretch>
          </a:blipFill>
        </p:spPr>
      </p:sp>
      <p:sp>
        <p:nvSpPr>
          <p:cNvPr id="11" name="Freeform 11"/>
          <p:cNvSpPr/>
          <p:nvPr/>
        </p:nvSpPr>
        <p:spPr>
          <a:xfrm>
            <a:off x="2424119" y="6740694"/>
            <a:ext cx="490102" cy="447150"/>
          </a:xfrm>
          <a:custGeom>
            <a:avLst/>
            <a:gdLst/>
            <a:ahLst/>
            <a:cxnLst/>
            <a:rect l="l" t="t" r="r" b="b"/>
            <a:pathLst>
              <a:path w="490102" h="447150">
                <a:moveTo>
                  <a:pt x="0" y="0"/>
                </a:moveTo>
                <a:lnTo>
                  <a:pt x="490101" y="0"/>
                </a:lnTo>
                <a:lnTo>
                  <a:pt x="490101" y="447151"/>
                </a:lnTo>
                <a:lnTo>
                  <a:pt x="0" y="447151"/>
                </a:lnTo>
                <a:lnTo>
                  <a:pt x="0" y="0"/>
                </a:lnTo>
                <a:close/>
              </a:path>
            </a:pathLst>
          </a:custGeom>
          <a:blipFill>
            <a:blip r:embed="rId3"/>
            <a:stretch>
              <a:fillRect t="-4802" b="-4802"/>
            </a:stretch>
          </a:blipFill>
        </p:spPr>
      </p:sp>
      <p:sp>
        <p:nvSpPr>
          <p:cNvPr id="12" name="Freeform 12"/>
          <p:cNvSpPr/>
          <p:nvPr/>
        </p:nvSpPr>
        <p:spPr>
          <a:xfrm>
            <a:off x="3563872" y="3173342"/>
            <a:ext cx="561058" cy="511888"/>
          </a:xfrm>
          <a:custGeom>
            <a:avLst/>
            <a:gdLst/>
            <a:ahLst/>
            <a:cxnLst/>
            <a:rect l="l" t="t" r="r" b="b"/>
            <a:pathLst>
              <a:path w="561058" h="511888">
                <a:moveTo>
                  <a:pt x="0" y="0"/>
                </a:moveTo>
                <a:lnTo>
                  <a:pt x="561057" y="0"/>
                </a:lnTo>
                <a:lnTo>
                  <a:pt x="561057" y="511887"/>
                </a:lnTo>
                <a:lnTo>
                  <a:pt x="0" y="511887"/>
                </a:lnTo>
                <a:lnTo>
                  <a:pt x="0" y="0"/>
                </a:lnTo>
                <a:close/>
              </a:path>
            </a:pathLst>
          </a:custGeom>
          <a:blipFill>
            <a:blip r:embed="rId4"/>
            <a:stretch>
              <a:fillRect t="-4802" b="-4802"/>
            </a:stretch>
          </a:blipFill>
        </p:spPr>
      </p:sp>
      <p:grpSp>
        <p:nvGrpSpPr>
          <p:cNvPr id="13" name="Group 13"/>
          <p:cNvGrpSpPr/>
          <p:nvPr/>
        </p:nvGrpSpPr>
        <p:grpSpPr>
          <a:xfrm>
            <a:off x="1579542" y="4039591"/>
            <a:ext cx="4377087" cy="1180781"/>
            <a:chOff x="0" y="0"/>
            <a:chExt cx="734821" cy="198228"/>
          </a:xfrm>
        </p:grpSpPr>
        <p:sp>
          <p:nvSpPr>
            <p:cNvPr id="14" name="Freeform 14"/>
            <p:cNvSpPr/>
            <p:nvPr/>
          </p:nvSpPr>
          <p:spPr>
            <a:xfrm>
              <a:off x="0" y="0"/>
              <a:ext cx="734821" cy="198228"/>
            </a:xfrm>
            <a:custGeom>
              <a:avLst/>
              <a:gdLst/>
              <a:ahLst/>
              <a:cxnLst/>
              <a:rect l="l" t="t" r="r" b="b"/>
              <a:pathLst>
                <a:path w="734821" h="198228">
                  <a:moveTo>
                    <a:pt x="42450" y="0"/>
                  </a:moveTo>
                  <a:lnTo>
                    <a:pt x="692371" y="0"/>
                  </a:lnTo>
                  <a:cubicBezTo>
                    <a:pt x="715815" y="0"/>
                    <a:pt x="734821" y="19005"/>
                    <a:pt x="734821" y="42450"/>
                  </a:cubicBezTo>
                  <a:lnTo>
                    <a:pt x="734821" y="155779"/>
                  </a:lnTo>
                  <a:cubicBezTo>
                    <a:pt x="734821" y="179223"/>
                    <a:pt x="715815" y="198228"/>
                    <a:pt x="692371" y="198228"/>
                  </a:cubicBezTo>
                  <a:lnTo>
                    <a:pt x="42450" y="198228"/>
                  </a:lnTo>
                  <a:cubicBezTo>
                    <a:pt x="19005" y="198228"/>
                    <a:pt x="0" y="179223"/>
                    <a:pt x="0" y="155779"/>
                  </a:cubicBezTo>
                  <a:lnTo>
                    <a:pt x="0" y="42450"/>
                  </a:lnTo>
                  <a:cubicBezTo>
                    <a:pt x="0" y="19005"/>
                    <a:pt x="19005" y="0"/>
                    <a:pt x="42450" y="0"/>
                  </a:cubicBezTo>
                  <a:close/>
                </a:path>
              </a:pathLst>
            </a:custGeom>
            <a:solidFill>
              <a:srgbClr val="ABE7F2"/>
            </a:solidFill>
            <a:ln w="19050" cap="rnd">
              <a:solidFill>
                <a:srgbClr val="000000"/>
              </a:solidFill>
              <a:prstDash val="sysDot"/>
              <a:round/>
            </a:ln>
          </p:spPr>
        </p:sp>
        <p:sp>
          <p:nvSpPr>
            <p:cNvPr id="15" name="TextBox 15"/>
            <p:cNvSpPr txBox="1"/>
            <p:nvPr/>
          </p:nvSpPr>
          <p:spPr>
            <a:xfrm>
              <a:off x="0" y="-28575"/>
              <a:ext cx="734821" cy="226803"/>
            </a:xfrm>
            <a:prstGeom prst="rect">
              <a:avLst/>
            </a:prstGeom>
          </p:spPr>
          <p:txBody>
            <a:bodyPr lIns="50800" tIns="50800" rIns="50800" bIns="50800" rtlCol="0" anchor="ctr"/>
            <a:lstStyle/>
            <a:p>
              <a:pPr algn="ctr">
                <a:lnSpc>
                  <a:spcPts val="2038"/>
                </a:lnSpc>
              </a:pPr>
              <a:endParaRPr/>
            </a:p>
          </p:txBody>
        </p:sp>
      </p:grpSp>
      <p:sp>
        <p:nvSpPr>
          <p:cNvPr id="16" name="Freeform 16"/>
          <p:cNvSpPr/>
          <p:nvPr/>
        </p:nvSpPr>
        <p:spPr>
          <a:xfrm>
            <a:off x="2116555" y="4270417"/>
            <a:ext cx="453628" cy="413873"/>
          </a:xfrm>
          <a:custGeom>
            <a:avLst/>
            <a:gdLst/>
            <a:ahLst/>
            <a:cxnLst/>
            <a:rect l="l" t="t" r="r" b="b"/>
            <a:pathLst>
              <a:path w="453628" h="413873">
                <a:moveTo>
                  <a:pt x="0" y="0"/>
                </a:moveTo>
                <a:lnTo>
                  <a:pt x="453628" y="0"/>
                </a:lnTo>
                <a:lnTo>
                  <a:pt x="453628" y="413873"/>
                </a:lnTo>
                <a:lnTo>
                  <a:pt x="0" y="413873"/>
                </a:lnTo>
                <a:lnTo>
                  <a:pt x="0" y="0"/>
                </a:lnTo>
                <a:close/>
              </a:path>
            </a:pathLst>
          </a:custGeom>
          <a:blipFill>
            <a:blip r:embed="rId5"/>
            <a:stretch>
              <a:fillRect t="-4802" b="-4802"/>
            </a:stretch>
          </a:blipFill>
        </p:spPr>
      </p:sp>
      <p:sp>
        <p:nvSpPr>
          <p:cNvPr id="17" name="Freeform 17"/>
          <p:cNvSpPr/>
          <p:nvPr/>
        </p:nvSpPr>
        <p:spPr>
          <a:xfrm>
            <a:off x="3470656" y="6756049"/>
            <a:ext cx="496175" cy="452691"/>
          </a:xfrm>
          <a:custGeom>
            <a:avLst/>
            <a:gdLst/>
            <a:ahLst/>
            <a:cxnLst/>
            <a:rect l="l" t="t" r="r" b="b"/>
            <a:pathLst>
              <a:path w="496175" h="452691">
                <a:moveTo>
                  <a:pt x="0" y="0"/>
                </a:moveTo>
                <a:lnTo>
                  <a:pt x="496175" y="0"/>
                </a:lnTo>
                <a:lnTo>
                  <a:pt x="496175" y="452692"/>
                </a:lnTo>
                <a:lnTo>
                  <a:pt x="0" y="452692"/>
                </a:lnTo>
                <a:lnTo>
                  <a:pt x="0" y="0"/>
                </a:lnTo>
                <a:close/>
              </a:path>
            </a:pathLst>
          </a:custGeom>
          <a:blipFill>
            <a:blip r:embed="rId6"/>
            <a:stretch>
              <a:fillRect t="-4802" b="-4802"/>
            </a:stretch>
          </a:blipFill>
        </p:spPr>
      </p:sp>
      <p:grpSp>
        <p:nvGrpSpPr>
          <p:cNvPr id="18" name="Group 18"/>
          <p:cNvGrpSpPr/>
          <p:nvPr/>
        </p:nvGrpSpPr>
        <p:grpSpPr>
          <a:xfrm>
            <a:off x="1803938" y="7954055"/>
            <a:ext cx="3707389" cy="1147377"/>
            <a:chOff x="0" y="0"/>
            <a:chExt cx="1154173" cy="357198"/>
          </a:xfrm>
        </p:grpSpPr>
        <p:sp>
          <p:nvSpPr>
            <p:cNvPr id="19" name="Freeform 19"/>
            <p:cNvSpPr/>
            <p:nvPr/>
          </p:nvSpPr>
          <p:spPr>
            <a:xfrm>
              <a:off x="0" y="0"/>
              <a:ext cx="1154173" cy="357198"/>
            </a:xfrm>
            <a:custGeom>
              <a:avLst/>
              <a:gdLst/>
              <a:ahLst/>
              <a:cxnLst/>
              <a:rect l="l" t="t" r="r" b="b"/>
              <a:pathLst>
                <a:path w="1154173" h="357198">
                  <a:moveTo>
                    <a:pt x="77714" y="0"/>
                  </a:moveTo>
                  <a:lnTo>
                    <a:pt x="1076459" y="0"/>
                  </a:lnTo>
                  <a:cubicBezTo>
                    <a:pt x="1119379" y="0"/>
                    <a:pt x="1154173" y="34794"/>
                    <a:pt x="1154173" y="77714"/>
                  </a:cubicBezTo>
                  <a:lnTo>
                    <a:pt x="1154173" y="279484"/>
                  </a:lnTo>
                  <a:cubicBezTo>
                    <a:pt x="1154173" y="300095"/>
                    <a:pt x="1145985" y="319862"/>
                    <a:pt x="1131411" y="334436"/>
                  </a:cubicBezTo>
                  <a:cubicBezTo>
                    <a:pt x="1116837" y="349010"/>
                    <a:pt x="1097070" y="357198"/>
                    <a:pt x="1076459" y="357198"/>
                  </a:cubicBezTo>
                  <a:lnTo>
                    <a:pt x="77714" y="357198"/>
                  </a:lnTo>
                  <a:cubicBezTo>
                    <a:pt x="34794" y="357198"/>
                    <a:pt x="0" y="322404"/>
                    <a:pt x="0" y="279484"/>
                  </a:cubicBezTo>
                  <a:lnTo>
                    <a:pt x="0" y="77714"/>
                  </a:lnTo>
                  <a:cubicBezTo>
                    <a:pt x="0" y="34794"/>
                    <a:pt x="34794" y="0"/>
                    <a:pt x="77714" y="0"/>
                  </a:cubicBezTo>
                  <a:close/>
                </a:path>
              </a:pathLst>
            </a:custGeom>
            <a:solidFill>
              <a:srgbClr val="D7FABC"/>
            </a:solidFill>
            <a:ln w="19050" cap="rnd">
              <a:solidFill>
                <a:srgbClr val="000000"/>
              </a:solidFill>
              <a:prstDash val="sysDot"/>
              <a:round/>
            </a:ln>
          </p:spPr>
        </p:sp>
        <p:sp>
          <p:nvSpPr>
            <p:cNvPr id="20" name="TextBox 20"/>
            <p:cNvSpPr txBox="1"/>
            <p:nvPr/>
          </p:nvSpPr>
          <p:spPr>
            <a:xfrm>
              <a:off x="0" y="-19050"/>
              <a:ext cx="1154173" cy="376248"/>
            </a:xfrm>
            <a:prstGeom prst="rect">
              <a:avLst/>
            </a:prstGeom>
          </p:spPr>
          <p:txBody>
            <a:bodyPr lIns="50800" tIns="50800" rIns="50800" bIns="50800" rtlCol="0" anchor="ctr"/>
            <a:lstStyle/>
            <a:p>
              <a:pPr algn="ctr">
                <a:lnSpc>
                  <a:spcPts val="1120"/>
                </a:lnSpc>
              </a:pPr>
              <a:endParaRPr/>
            </a:p>
          </p:txBody>
        </p:sp>
      </p:grpSp>
      <p:sp>
        <p:nvSpPr>
          <p:cNvPr id="21" name="Freeform 21"/>
          <p:cNvSpPr/>
          <p:nvPr/>
        </p:nvSpPr>
        <p:spPr>
          <a:xfrm>
            <a:off x="4403495" y="8305774"/>
            <a:ext cx="486581" cy="443938"/>
          </a:xfrm>
          <a:custGeom>
            <a:avLst/>
            <a:gdLst/>
            <a:ahLst/>
            <a:cxnLst/>
            <a:rect l="l" t="t" r="r" b="b"/>
            <a:pathLst>
              <a:path w="486581" h="443938">
                <a:moveTo>
                  <a:pt x="0" y="0"/>
                </a:moveTo>
                <a:lnTo>
                  <a:pt x="486581" y="0"/>
                </a:lnTo>
                <a:lnTo>
                  <a:pt x="486581" y="443938"/>
                </a:lnTo>
                <a:lnTo>
                  <a:pt x="0" y="443938"/>
                </a:lnTo>
                <a:lnTo>
                  <a:pt x="0" y="0"/>
                </a:lnTo>
                <a:close/>
              </a:path>
            </a:pathLst>
          </a:custGeom>
          <a:blipFill>
            <a:blip r:embed="rId7"/>
            <a:stretch>
              <a:fillRect t="-4802" b="-4802"/>
            </a:stretch>
          </a:blipFill>
        </p:spPr>
      </p:sp>
      <p:sp>
        <p:nvSpPr>
          <p:cNvPr id="22" name="Freeform 22"/>
          <p:cNvSpPr/>
          <p:nvPr/>
        </p:nvSpPr>
        <p:spPr>
          <a:xfrm>
            <a:off x="3054345" y="4286218"/>
            <a:ext cx="473331" cy="431849"/>
          </a:xfrm>
          <a:custGeom>
            <a:avLst/>
            <a:gdLst/>
            <a:ahLst/>
            <a:cxnLst/>
            <a:rect l="l" t="t" r="r" b="b"/>
            <a:pathLst>
              <a:path w="473331" h="431849">
                <a:moveTo>
                  <a:pt x="0" y="0"/>
                </a:moveTo>
                <a:lnTo>
                  <a:pt x="473331" y="0"/>
                </a:lnTo>
                <a:lnTo>
                  <a:pt x="473331" y="431849"/>
                </a:lnTo>
                <a:lnTo>
                  <a:pt x="0" y="431849"/>
                </a:lnTo>
                <a:lnTo>
                  <a:pt x="0" y="0"/>
                </a:lnTo>
                <a:close/>
              </a:path>
            </a:pathLst>
          </a:custGeom>
          <a:blipFill>
            <a:blip r:embed="rId8"/>
            <a:stretch>
              <a:fillRect t="-4802" b="-4802"/>
            </a:stretch>
          </a:blipFill>
        </p:spPr>
      </p:sp>
      <p:sp>
        <p:nvSpPr>
          <p:cNvPr id="23" name="Freeform 23"/>
          <p:cNvSpPr/>
          <p:nvPr/>
        </p:nvSpPr>
        <p:spPr>
          <a:xfrm>
            <a:off x="2208255" y="8353358"/>
            <a:ext cx="434427" cy="396354"/>
          </a:xfrm>
          <a:custGeom>
            <a:avLst/>
            <a:gdLst/>
            <a:ahLst/>
            <a:cxnLst/>
            <a:rect l="l" t="t" r="r" b="b"/>
            <a:pathLst>
              <a:path w="434427" h="396354">
                <a:moveTo>
                  <a:pt x="0" y="0"/>
                </a:moveTo>
                <a:lnTo>
                  <a:pt x="434427" y="0"/>
                </a:lnTo>
                <a:lnTo>
                  <a:pt x="434427" y="396354"/>
                </a:lnTo>
                <a:lnTo>
                  <a:pt x="0" y="396354"/>
                </a:lnTo>
                <a:lnTo>
                  <a:pt x="0" y="0"/>
                </a:lnTo>
                <a:close/>
              </a:path>
            </a:pathLst>
          </a:custGeom>
          <a:blipFill>
            <a:blip r:embed="rId9"/>
            <a:stretch>
              <a:fillRect t="-4802" b="-4802"/>
            </a:stretch>
          </a:blipFill>
        </p:spPr>
      </p:sp>
      <p:sp>
        <p:nvSpPr>
          <p:cNvPr id="24" name="Freeform 24"/>
          <p:cNvSpPr/>
          <p:nvPr/>
        </p:nvSpPr>
        <p:spPr>
          <a:xfrm>
            <a:off x="3309194" y="8276475"/>
            <a:ext cx="468278" cy="427239"/>
          </a:xfrm>
          <a:custGeom>
            <a:avLst/>
            <a:gdLst/>
            <a:ahLst/>
            <a:cxnLst/>
            <a:rect l="l" t="t" r="r" b="b"/>
            <a:pathLst>
              <a:path w="468278" h="427239">
                <a:moveTo>
                  <a:pt x="0" y="0"/>
                </a:moveTo>
                <a:lnTo>
                  <a:pt x="468278" y="0"/>
                </a:lnTo>
                <a:lnTo>
                  <a:pt x="468278" y="427239"/>
                </a:lnTo>
                <a:lnTo>
                  <a:pt x="0" y="427239"/>
                </a:lnTo>
                <a:lnTo>
                  <a:pt x="0" y="0"/>
                </a:lnTo>
                <a:close/>
              </a:path>
            </a:pathLst>
          </a:custGeom>
          <a:blipFill>
            <a:blip r:embed="rId10"/>
            <a:stretch>
              <a:fillRect t="-4802" b="-4802"/>
            </a:stretch>
          </a:blipFill>
        </p:spPr>
      </p:sp>
      <p:sp>
        <p:nvSpPr>
          <p:cNvPr id="25" name="Freeform 25"/>
          <p:cNvSpPr/>
          <p:nvPr/>
        </p:nvSpPr>
        <p:spPr>
          <a:xfrm>
            <a:off x="4478268" y="6770198"/>
            <a:ext cx="425427" cy="388143"/>
          </a:xfrm>
          <a:custGeom>
            <a:avLst/>
            <a:gdLst/>
            <a:ahLst/>
            <a:cxnLst/>
            <a:rect l="l" t="t" r="r" b="b"/>
            <a:pathLst>
              <a:path w="425427" h="388143">
                <a:moveTo>
                  <a:pt x="0" y="0"/>
                </a:moveTo>
                <a:lnTo>
                  <a:pt x="425427" y="0"/>
                </a:lnTo>
                <a:lnTo>
                  <a:pt x="425427" y="388143"/>
                </a:lnTo>
                <a:lnTo>
                  <a:pt x="0" y="388143"/>
                </a:lnTo>
                <a:lnTo>
                  <a:pt x="0" y="0"/>
                </a:lnTo>
                <a:close/>
              </a:path>
            </a:pathLst>
          </a:custGeom>
          <a:blipFill>
            <a:blip r:embed="rId11"/>
            <a:stretch>
              <a:fillRect t="-4802" b="-4802"/>
            </a:stretch>
          </a:blipFill>
        </p:spPr>
      </p:sp>
      <p:sp>
        <p:nvSpPr>
          <p:cNvPr id="26" name="Freeform 26"/>
          <p:cNvSpPr/>
          <p:nvPr/>
        </p:nvSpPr>
        <p:spPr>
          <a:xfrm>
            <a:off x="6576537" y="5416727"/>
            <a:ext cx="515173" cy="470024"/>
          </a:xfrm>
          <a:custGeom>
            <a:avLst/>
            <a:gdLst/>
            <a:ahLst/>
            <a:cxnLst/>
            <a:rect l="l" t="t" r="r" b="b"/>
            <a:pathLst>
              <a:path w="515173" h="470024">
                <a:moveTo>
                  <a:pt x="0" y="0"/>
                </a:moveTo>
                <a:lnTo>
                  <a:pt x="515173" y="0"/>
                </a:lnTo>
                <a:lnTo>
                  <a:pt x="515173" y="470025"/>
                </a:lnTo>
                <a:lnTo>
                  <a:pt x="0" y="470025"/>
                </a:lnTo>
                <a:lnTo>
                  <a:pt x="0" y="0"/>
                </a:lnTo>
                <a:close/>
              </a:path>
            </a:pathLst>
          </a:custGeom>
          <a:blipFill>
            <a:blip r:embed="rId12"/>
            <a:stretch>
              <a:fillRect t="-4802" b="-4802"/>
            </a:stretch>
          </a:blipFill>
        </p:spPr>
      </p:sp>
      <p:sp>
        <p:nvSpPr>
          <p:cNvPr id="27" name="AutoShape 27"/>
          <p:cNvSpPr/>
          <p:nvPr/>
        </p:nvSpPr>
        <p:spPr>
          <a:xfrm flipH="1">
            <a:off x="2669169" y="6292243"/>
            <a:ext cx="1059451" cy="448451"/>
          </a:xfrm>
          <a:prstGeom prst="line">
            <a:avLst/>
          </a:prstGeom>
          <a:ln w="19050" cap="flat">
            <a:solidFill>
              <a:srgbClr val="000000"/>
            </a:solidFill>
            <a:prstDash val="solid"/>
            <a:headEnd type="none" w="sm" len="sm"/>
            <a:tailEnd type="triangle" w="lg" len="med"/>
          </a:ln>
        </p:spPr>
      </p:sp>
      <p:sp>
        <p:nvSpPr>
          <p:cNvPr id="28" name="AutoShape 28"/>
          <p:cNvSpPr/>
          <p:nvPr/>
        </p:nvSpPr>
        <p:spPr>
          <a:xfrm>
            <a:off x="3716615" y="5209436"/>
            <a:ext cx="0" cy="207291"/>
          </a:xfrm>
          <a:prstGeom prst="line">
            <a:avLst/>
          </a:prstGeom>
          <a:ln w="19050" cap="flat">
            <a:solidFill>
              <a:srgbClr val="000000"/>
            </a:solidFill>
            <a:prstDash val="solid"/>
            <a:headEnd type="none" w="sm" len="sm"/>
            <a:tailEnd type="triangle" w="lg" len="med"/>
          </a:ln>
        </p:spPr>
      </p:sp>
      <p:sp>
        <p:nvSpPr>
          <p:cNvPr id="29" name="AutoShape 29"/>
          <p:cNvSpPr/>
          <p:nvPr/>
        </p:nvSpPr>
        <p:spPr>
          <a:xfrm flipH="1">
            <a:off x="4578608" y="5814526"/>
            <a:ext cx="1734612" cy="0"/>
          </a:xfrm>
          <a:prstGeom prst="line">
            <a:avLst/>
          </a:prstGeom>
          <a:ln w="19050" cap="flat">
            <a:solidFill>
              <a:srgbClr val="000000"/>
            </a:solidFill>
            <a:prstDash val="solid"/>
            <a:headEnd type="none" w="sm" len="sm"/>
            <a:tailEnd type="triangle" w="lg" len="med"/>
          </a:ln>
        </p:spPr>
      </p:sp>
      <p:sp>
        <p:nvSpPr>
          <p:cNvPr id="30" name="AutoShape 30"/>
          <p:cNvSpPr/>
          <p:nvPr/>
        </p:nvSpPr>
        <p:spPr>
          <a:xfrm flipH="1">
            <a:off x="5511328" y="6292243"/>
            <a:ext cx="1322796" cy="2235500"/>
          </a:xfrm>
          <a:prstGeom prst="line">
            <a:avLst/>
          </a:prstGeom>
          <a:ln w="19050" cap="flat">
            <a:solidFill>
              <a:srgbClr val="000000"/>
            </a:solidFill>
            <a:prstDash val="solid"/>
            <a:headEnd type="triangle" w="lg" len="med"/>
            <a:tailEnd type="none" w="sm" len="sm"/>
          </a:ln>
        </p:spPr>
      </p:sp>
      <p:sp>
        <p:nvSpPr>
          <p:cNvPr id="31" name="AutoShape 31"/>
          <p:cNvSpPr/>
          <p:nvPr/>
        </p:nvSpPr>
        <p:spPr>
          <a:xfrm>
            <a:off x="4382664" y="3429285"/>
            <a:ext cx="2451460" cy="1780151"/>
          </a:xfrm>
          <a:prstGeom prst="line">
            <a:avLst/>
          </a:prstGeom>
          <a:ln w="19050" cap="flat">
            <a:solidFill>
              <a:srgbClr val="000000"/>
            </a:solidFill>
            <a:prstDash val="solid"/>
            <a:headEnd type="triangle" w="lg" len="med"/>
            <a:tailEnd type="none" w="sm" len="sm"/>
          </a:ln>
        </p:spPr>
      </p:sp>
      <p:sp>
        <p:nvSpPr>
          <p:cNvPr id="32" name="Freeform 32"/>
          <p:cNvSpPr/>
          <p:nvPr/>
        </p:nvSpPr>
        <p:spPr>
          <a:xfrm>
            <a:off x="4206894" y="4260775"/>
            <a:ext cx="464196" cy="423515"/>
          </a:xfrm>
          <a:custGeom>
            <a:avLst/>
            <a:gdLst/>
            <a:ahLst/>
            <a:cxnLst/>
            <a:rect l="l" t="t" r="r" b="b"/>
            <a:pathLst>
              <a:path w="464196" h="423515">
                <a:moveTo>
                  <a:pt x="0" y="0"/>
                </a:moveTo>
                <a:lnTo>
                  <a:pt x="464196" y="0"/>
                </a:lnTo>
                <a:lnTo>
                  <a:pt x="464196" y="423515"/>
                </a:lnTo>
                <a:lnTo>
                  <a:pt x="0" y="423515"/>
                </a:lnTo>
                <a:lnTo>
                  <a:pt x="0" y="0"/>
                </a:lnTo>
                <a:close/>
              </a:path>
            </a:pathLst>
          </a:custGeom>
          <a:blipFill>
            <a:blip r:embed="rId13"/>
            <a:stretch>
              <a:fillRect t="-4802" b="-4802"/>
            </a:stretch>
          </a:blipFill>
        </p:spPr>
      </p:sp>
      <p:sp>
        <p:nvSpPr>
          <p:cNvPr id="33" name="Freeform 33"/>
          <p:cNvSpPr/>
          <p:nvPr/>
        </p:nvSpPr>
        <p:spPr>
          <a:xfrm>
            <a:off x="5029583" y="4315123"/>
            <a:ext cx="404627" cy="369167"/>
          </a:xfrm>
          <a:custGeom>
            <a:avLst/>
            <a:gdLst/>
            <a:ahLst/>
            <a:cxnLst/>
            <a:rect l="l" t="t" r="r" b="b"/>
            <a:pathLst>
              <a:path w="404627" h="369167">
                <a:moveTo>
                  <a:pt x="0" y="0"/>
                </a:moveTo>
                <a:lnTo>
                  <a:pt x="404627" y="0"/>
                </a:lnTo>
                <a:lnTo>
                  <a:pt x="404627" y="369167"/>
                </a:lnTo>
                <a:lnTo>
                  <a:pt x="0" y="369167"/>
                </a:lnTo>
                <a:lnTo>
                  <a:pt x="0" y="0"/>
                </a:lnTo>
                <a:close/>
              </a:path>
            </a:pathLst>
          </a:custGeom>
          <a:blipFill>
            <a:blip r:embed="rId14"/>
            <a:stretch>
              <a:fillRect t="-4802" b="-4802"/>
            </a:stretch>
          </a:blipFill>
        </p:spPr>
      </p:sp>
      <p:sp>
        <p:nvSpPr>
          <p:cNvPr id="34" name="TextBox 34"/>
          <p:cNvSpPr txBox="1"/>
          <p:nvPr/>
        </p:nvSpPr>
        <p:spPr>
          <a:xfrm>
            <a:off x="3287866" y="2910088"/>
            <a:ext cx="885888" cy="151566"/>
          </a:xfrm>
          <a:prstGeom prst="rect">
            <a:avLst/>
          </a:prstGeom>
        </p:spPr>
        <p:txBody>
          <a:bodyPr lIns="0" tIns="0" rIns="0" bIns="0" rtlCol="0" anchor="t">
            <a:spAutoFit/>
          </a:bodyPr>
          <a:lstStyle/>
          <a:p>
            <a:pPr algn="ctr">
              <a:lnSpc>
                <a:spcPts val="1288"/>
              </a:lnSpc>
              <a:spcBef>
                <a:spcPct val="0"/>
              </a:spcBef>
            </a:pPr>
            <a:r>
              <a:rPr lang="en-US" sz="920" b="1">
                <a:solidFill>
                  <a:srgbClr val="000000"/>
                </a:solidFill>
                <a:latin typeface="Canva Sans Bold"/>
                <a:ea typeface="Canva Sans Bold"/>
                <a:cs typeface="Canva Sans Bold"/>
                <a:sym typeface="Canva Sans Bold"/>
              </a:rPr>
              <a:t>User Interfase</a:t>
            </a:r>
          </a:p>
        </p:txBody>
      </p:sp>
      <p:sp>
        <p:nvSpPr>
          <p:cNvPr id="35" name="TextBox 35"/>
          <p:cNvSpPr txBox="1"/>
          <p:nvPr/>
        </p:nvSpPr>
        <p:spPr>
          <a:xfrm>
            <a:off x="2224018" y="7168795"/>
            <a:ext cx="972394" cy="307467"/>
          </a:xfrm>
          <a:prstGeom prst="rect">
            <a:avLst/>
          </a:prstGeom>
        </p:spPr>
        <p:txBody>
          <a:bodyPr lIns="0" tIns="0" rIns="0" bIns="0" rtlCol="0" anchor="t">
            <a:spAutoFit/>
          </a:bodyPr>
          <a:lstStyle/>
          <a:p>
            <a:pPr algn="ctr">
              <a:lnSpc>
                <a:spcPts val="1288"/>
              </a:lnSpc>
            </a:pPr>
            <a:r>
              <a:rPr lang="en-US" sz="920" b="1">
                <a:solidFill>
                  <a:srgbClr val="000000"/>
                </a:solidFill>
                <a:latin typeface="Canva Sans Bold"/>
                <a:ea typeface="Canva Sans Bold"/>
                <a:cs typeface="Canva Sans Bold"/>
                <a:sym typeface="Canva Sans Bold"/>
              </a:rPr>
              <a:t>Disengagement</a:t>
            </a:r>
          </a:p>
          <a:p>
            <a:pPr algn="ctr">
              <a:lnSpc>
                <a:spcPts val="1288"/>
              </a:lnSpc>
              <a:spcBef>
                <a:spcPct val="0"/>
              </a:spcBef>
            </a:pPr>
            <a:r>
              <a:rPr lang="en-US" sz="920" b="1">
                <a:solidFill>
                  <a:srgbClr val="000000"/>
                </a:solidFill>
                <a:latin typeface="Canva Sans Bold"/>
                <a:ea typeface="Canva Sans Bold"/>
                <a:cs typeface="Canva Sans Bold"/>
                <a:sym typeface="Canva Sans Bold"/>
              </a:rPr>
              <a:t> Model </a:t>
            </a:r>
          </a:p>
        </p:txBody>
      </p:sp>
      <p:sp>
        <p:nvSpPr>
          <p:cNvPr id="36" name="TextBox 36"/>
          <p:cNvSpPr txBox="1"/>
          <p:nvPr/>
        </p:nvSpPr>
        <p:spPr>
          <a:xfrm>
            <a:off x="3402166" y="7211096"/>
            <a:ext cx="585653" cy="151566"/>
          </a:xfrm>
          <a:prstGeom prst="rect">
            <a:avLst/>
          </a:prstGeom>
        </p:spPr>
        <p:txBody>
          <a:bodyPr lIns="0" tIns="0" rIns="0" bIns="0" rtlCol="0" anchor="t">
            <a:spAutoFit/>
          </a:bodyPr>
          <a:lstStyle/>
          <a:p>
            <a:pPr algn="ctr">
              <a:lnSpc>
                <a:spcPts val="1288"/>
              </a:lnSpc>
              <a:spcBef>
                <a:spcPct val="0"/>
              </a:spcBef>
            </a:pPr>
            <a:r>
              <a:rPr lang="en-US" sz="920" b="1">
                <a:solidFill>
                  <a:srgbClr val="000000"/>
                </a:solidFill>
                <a:latin typeface="Canva Sans Bold"/>
                <a:ea typeface="Canva Sans Bold"/>
                <a:cs typeface="Canva Sans Bold"/>
                <a:sym typeface="Canva Sans Bold"/>
              </a:rPr>
              <a:t>RL Model</a:t>
            </a:r>
          </a:p>
        </p:txBody>
      </p:sp>
      <p:sp>
        <p:nvSpPr>
          <p:cNvPr id="37" name="TextBox 37"/>
          <p:cNvSpPr txBox="1"/>
          <p:nvPr/>
        </p:nvSpPr>
        <p:spPr>
          <a:xfrm>
            <a:off x="1873983" y="4741973"/>
            <a:ext cx="882999" cy="151566"/>
          </a:xfrm>
          <a:prstGeom prst="rect">
            <a:avLst/>
          </a:prstGeom>
        </p:spPr>
        <p:txBody>
          <a:bodyPr lIns="0" tIns="0" rIns="0" bIns="0" rtlCol="0" anchor="t">
            <a:spAutoFit/>
          </a:bodyPr>
          <a:lstStyle/>
          <a:p>
            <a:pPr algn="ctr">
              <a:lnSpc>
                <a:spcPts val="1288"/>
              </a:lnSpc>
              <a:spcBef>
                <a:spcPct val="0"/>
              </a:spcBef>
            </a:pPr>
            <a:r>
              <a:rPr lang="en-US" sz="920" b="1">
                <a:solidFill>
                  <a:srgbClr val="000000"/>
                </a:solidFill>
                <a:latin typeface="Canva Sans Bold"/>
                <a:ea typeface="Canva Sans Bold"/>
                <a:cs typeface="Canva Sans Bold"/>
                <a:sym typeface="Canva Sans Bold"/>
              </a:rPr>
              <a:t>Activity  Logs</a:t>
            </a:r>
          </a:p>
        </p:txBody>
      </p:sp>
      <p:sp>
        <p:nvSpPr>
          <p:cNvPr id="38" name="TextBox 38"/>
          <p:cNvSpPr txBox="1"/>
          <p:nvPr/>
        </p:nvSpPr>
        <p:spPr>
          <a:xfrm>
            <a:off x="2155807" y="8802970"/>
            <a:ext cx="594997" cy="151566"/>
          </a:xfrm>
          <a:prstGeom prst="rect">
            <a:avLst/>
          </a:prstGeom>
        </p:spPr>
        <p:txBody>
          <a:bodyPr lIns="0" tIns="0" rIns="0" bIns="0" rtlCol="0" anchor="t">
            <a:spAutoFit/>
          </a:bodyPr>
          <a:lstStyle/>
          <a:p>
            <a:pPr algn="ctr">
              <a:lnSpc>
                <a:spcPts val="1288"/>
              </a:lnSpc>
              <a:spcBef>
                <a:spcPct val="0"/>
              </a:spcBef>
            </a:pPr>
            <a:r>
              <a:rPr lang="en-US" sz="920" b="1">
                <a:solidFill>
                  <a:srgbClr val="000000"/>
                </a:solidFill>
                <a:latin typeface="Canva Sans Bold"/>
                <a:ea typeface="Canva Sans Bold"/>
                <a:cs typeface="Canva Sans Bold"/>
                <a:sym typeface="Canva Sans Bold"/>
              </a:rPr>
              <a:t>Guidance</a:t>
            </a:r>
          </a:p>
        </p:txBody>
      </p:sp>
      <p:sp>
        <p:nvSpPr>
          <p:cNvPr id="39" name="TextBox 39"/>
          <p:cNvSpPr txBox="1"/>
          <p:nvPr/>
        </p:nvSpPr>
        <p:spPr>
          <a:xfrm>
            <a:off x="3196849" y="8794283"/>
            <a:ext cx="753325" cy="151566"/>
          </a:xfrm>
          <a:prstGeom prst="rect">
            <a:avLst/>
          </a:prstGeom>
        </p:spPr>
        <p:txBody>
          <a:bodyPr lIns="0" tIns="0" rIns="0" bIns="0" rtlCol="0" anchor="t">
            <a:spAutoFit/>
          </a:bodyPr>
          <a:lstStyle/>
          <a:p>
            <a:pPr algn="ctr">
              <a:lnSpc>
                <a:spcPts val="1288"/>
              </a:lnSpc>
              <a:spcBef>
                <a:spcPct val="0"/>
              </a:spcBef>
            </a:pPr>
            <a:r>
              <a:rPr lang="en-US" sz="920" b="1">
                <a:solidFill>
                  <a:srgbClr val="000000"/>
                </a:solidFill>
                <a:latin typeface="Canva Sans Bold"/>
                <a:ea typeface="Canva Sans Bold"/>
                <a:cs typeface="Canva Sans Bold"/>
                <a:sym typeface="Canva Sans Bold"/>
              </a:rPr>
              <a:t>Notification</a:t>
            </a:r>
          </a:p>
        </p:txBody>
      </p:sp>
      <p:sp>
        <p:nvSpPr>
          <p:cNvPr id="40" name="TextBox 40"/>
          <p:cNvSpPr txBox="1"/>
          <p:nvPr/>
        </p:nvSpPr>
        <p:spPr>
          <a:xfrm>
            <a:off x="3182759" y="6028485"/>
            <a:ext cx="1067711" cy="151566"/>
          </a:xfrm>
          <a:prstGeom prst="rect">
            <a:avLst/>
          </a:prstGeom>
        </p:spPr>
        <p:txBody>
          <a:bodyPr lIns="0" tIns="0" rIns="0" bIns="0" rtlCol="0" anchor="t">
            <a:spAutoFit/>
          </a:bodyPr>
          <a:lstStyle/>
          <a:p>
            <a:pPr algn="ctr">
              <a:lnSpc>
                <a:spcPts val="1288"/>
              </a:lnSpc>
              <a:spcBef>
                <a:spcPct val="0"/>
              </a:spcBef>
            </a:pPr>
            <a:r>
              <a:rPr lang="en-US" sz="920" b="1">
                <a:solidFill>
                  <a:srgbClr val="000000"/>
                </a:solidFill>
                <a:latin typeface="Canva Sans Bold"/>
                <a:ea typeface="Canva Sans Bold"/>
                <a:cs typeface="Canva Sans Bold"/>
                <a:sym typeface="Canva Sans Bold"/>
              </a:rPr>
              <a:t>Data Preparation</a:t>
            </a:r>
          </a:p>
        </p:txBody>
      </p:sp>
      <p:sp>
        <p:nvSpPr>
          <p:cNvPr id="41" name="TextBox 41"/>
          <p:cNvSpPr txBox="1"/>
          <p:nvPr/>
        </p:nvSpPr>
        <p:spPr>
          <a:xfrm>
            <a:off x="4382664" y="7211096"/>
            <a:ext cx="896167" cy="151566"/>
          </a:xfrm>
          <a:prstGeom prst="rect">
            <a:avLst/>
          </a:prstGeom>
        </p:spPr>
        <p:txBody>
          <a:bodyPr lIns="0" tIns="0" rIns="0" bIns="0" rtlCol="0" anchor="t">
            <a:spAutoFit/>
          </a:bodyPr>
          <a:lstStyle/>
          <a:p>
            <a:pPr algn="ctr">
              <a:lnSpc>
                <a:spcPts val="1288"/>
              </a:lnSpc>
              <a:spcBef>
                <a:spcPct val="0"/>
              </a:spcBef>
            </a:pPr>
            <a:r>
              <a:rPr lang="en-US" sz="920" b="1">
                <a:solidFill>
                  <a:srgbClr val="000000"/>
                </a:solidFill>
                <a:latin typeface="Canva Sans Bold"/>
                <a:ea typeface="Canva Sans Bold"/>
                <a:cs typeface="Canva Sans Bold"/>
                <a:sym typeface="Canva Sans Bold"/>
              </a:rPr>
              <a:t>Mood analysis</a:t>
            </a:r>
          </a:p>
        </p:txBody>
      </p:sp>
      <p:sp>
        <p:nvSpPr>
          <p:cNvPr id="42" name="TextBox 42"/>
          <p:cNvSpPr txBox="1"/>
          <p:nvPr/>
        </p:nvSpPr>
        <p:spPr>
          <a:xfrm>
            <a:off x="6563329" y="5977212"/>
            <a:ext cx="597133" cy="151566"/>
          </a:xfrm>
          <a:prstGeom prst="rect">
            <a:avLst/>
          </a:prstGeom>
        </p:spPr>
        <p:txBody>
          <a:bodyPr lIns="0" tIns="0" rIns="0" bIns="0" rtlCol="0" anchor="t">
            <a:spAutoFit/>
          </a:bodyPr>
          <a:lstStyle/>
          <a:p>
            <a:pPr algn="ctr">
              <a:lnSpc>
                <a:spcPts val="1288"/>
              </a:lnSpc>
              <a:spcBef>
                <a:spcPct val="0"/>
              </a:spcBef>
            </a:pPr>
            <a:r>
              <a:rPr lang="en-US" sz="920" b="1">
                <a:solidFill>
                  <a:srgbClr val="000000"/>
                </a:solidFill>
                <a:latin typeface="Canva Sans Bold"/>
                <a:ea typeface="Canva Sans Bold"/>
                <a:cs typeface="Canva Sans Bold"/>
                <a:sym typeface="Canva Sans Bold"/>
              </a:rPr>
              <a:t>DataBase</a:t>
            </a:r>
          </a:p>
        </p:txBody>
      </p:sp>
      <p:sp>
        <p:nvSpPr>
          <p:cNvPr id="43" name="TextBox 43"/>
          <p:cNvSpPr txBox="1"/>
          <p:nvPr/>
        </p:nvSpPr>
        <p:spPr>
          <a:xfrm>
            <a:off x="4312250" y="8816060"/>
            <a:ext cx="806191" cy="158606"/>
          </a:xfrm>
          <a:prstGeom prst="rect">
            <a:avLst/>
          </a:prstGeom>
        </p:spPr>
        <p:txBody>
          <a:bodyPr lIns="0" tIns="0" rIns="0" bIns="0" rtlCol="0" anchor="t">
            <a:spAutoFit/>
          </a:bodyPr>
          <a:lstStyle/>
          <a:p>
            <a:pPr algn="ctr">
              <a:lnSpc>
                <a:spcPts val="1450"/>
              </a:lnSpc>
              <a:spcBef>
                <a:spcPct val="0"/>
              </a:spcBef>
            </a:pPr>
            <a:r>
              <a:rPr lang="en-US" sz="1035" b="1">
                <a:solidFill>
                  <a:srgbClr val="000000"/>
                </a:solidFill>
                <a:latin typeface="Canva Sans Bold"/>
                <a:ea typeface="Canva Sans Bold"/>
                <a:cs typeface="Canva Sans Bold"/>
                <a:sym typeface="Canva Sans Bold"/>
              </a:rPr>
              <a:t>predictions</a:t>
            </a:r>
          </a:p>
        </p:txBody>
      </p:sp>
      <p:sp>
        <p:nvSpPr>
          <p:cNvPr id="44" name="TextBox 44"/>
          <p:cNvSpPr txBox="1"/>
          <p:nvPr/>
        </p:nvSpPr>
        <p:spPr>
          <a:xfrm>
            <a:off x="2847812" y="4741973"/>
            <a:ext cx="963722" cy="151567"/>
          </a:xfrm>
          <a:prstGeom prst="rect">
            <a:avLst/>
          </a:prstGeom>
        </p:spPr>
        <p:txBody>
          <a:bodyPr lIns="0" tIns="0" rIns="0" bIns="0" rtlCol="0" anchor="t">
            <a:spAutoFit/>
          </a:bodyPr>
          <a:lstStyle/>
          <a:p>
            <a:pPr algn="ctr">
              <a:lnSpc>
                <a:spcPts val="1288"/>
              </a:lnSpc>
              <a:spcBef>
                <a:spcPct val="0"/>
              </a:spcBef>
            </a:pPr>
            <a:r>
              <a:rPr lang="en-US" sz="920" b="1">
                <a:solidFill>
                  <a:srgbClr val="000000"/>
                </a:solidFill>
                <a:latin typeface="Canva Sans Bold"/>
                <a:ea typeface="Canva Sans Bold"/>
                <a:cs typeface="Canva Sans Bold"/>
                <a:sym typeface="Canva Sans Bold"/>
              </a:rPr>
              <a:t>risked students</a:t>
            </a:r>
          </a:p>
        </p:txBody>
      </p:sp>
      <p:sp>
        <p:nvSpPr>
          <p:cNvPr id="45" name="TextBox 45"/>
          <p:cNvSpPr txBox="1"/>
          <p:nvPr/>
        </p:nvSpPr>
        <p:spPr>
          <a:xfrm>
            <a:off x="3935164" y="4741973"/>
            <a:ext cx="925007" cy="151567"/>
          </a:xfrm>
          <a:prstGeom prst="rect">
            <a:avLst/>
          </a:prstGeom>
        </p:spPr>
        <p:txBody>
          <a:bodyPr lIns="0" tIns="0" rIns="0" bIns="0" rtlCol="0" anchor="t">
            <a:spAutoFit/>
          </a:bodyPr>
          <a:lstStyle/>
          <a:p>
            <a:pPr algn="ctr">
              <a:lnSpc>
                <a:spcPts val="1288"/>
              </a:lnSpc>
              <a:spcBef>
                <a:spcPct val="0"/>
              </a:spcBef>
            </a:pPr>
            <a:r>
              <a:rPr lang="en-US" sz="920" b="1">
                <a:solidFill>
                  <a:srgbClr val="000000"/>
                </a:solidFill>
                <a:latin typeface="Canva Sans Bold"/>
                <a:ea typeface="Canva Sans Bold"/>
                <a:cs typeface="Canva Sans Bold"/>
                <a:sym typeface="Canva Sans Bold"/>
              </a:rPr>
              <a:t>Survey Results</a:t>
            </a:r>
          </a:p>
        </p:txBody>
      </p:sp>
      <p:sp>
        <p:nvSpPr>
          <p:cNvPr id="46" name="TextBox 46"/>
          <p:cNvSpPr txBox="1"/>
          <p:nvPr/>
        </p:nvSpPr>
        <p:spPr>
          <a:xfrm>
            <a:off x="4980319" y="4741972"/>
            <a:ext cx="637052" cy="151567"/>
          </a:xfrm>
          <a:prstGeom prst="rect">
            <a:avLst/>
          </a:prstGeom>
        </p:spPr>
        <p:txBody>
          <a:bodyPr lIns="0" tIns="0" rIns="0" bIns="0" rtlCol="0" anchor="t">
            <a:spAutoFit/>
          </a:bodyPr>
          <a:lstStyle/>
          <a:p>
            <a:pPr algn="ctr">
              <a:lnSpc>
                <a:spcPts val="1288"/>
              </a:lnSpc>
              <a:spcBef>
                <a:spcPct val="0"/>
              </a:spcBef>
            </a:pPr>
            <a:r>
              <a:rPr lang="en-US" sz="920" b="1">
                <a:solidFill>
                  <a:srgbClr val="000000"/>
                </a:solidFill>
                <a:latin typeface="Canva Sans Bold"/>
                <a:ea typeface="Canva Sans Bold"/>
                <a:cs typeface="Canva Sans Bold"/>
                <a:sym typeface="Canva Sans Bold"/>
              </a:rPr>
              <a:t>responses</a:t>
            </a:r>
          </a:p>
        </p:txBody>
      </p:sp>
      <p:sp>
        <p:nvSpPr>
          <p:cNvPr id="47" name="AutoShape 47"/>
          <p:cNvSpPr/>
          <p:nvPr/>
        </p:nvSpPr>
        <p:spPr>
          <a:xfrm>
            <a:off x="3844400" y="3778302"/>
            <a:ext cx="0" cy="207291"/>
          </a:xfrm>
          <a:prstGeom prst="line">
            <a:avLst/>
          </a:prstGeom>
          <a:ln w="19050" cap="flat">
            <a:solidFill>
              <a:srgbClr val="000000"/>
            </a:solidFill>
            <a:prstDash val="solid"/>
            <a:headEnd type="none" w="sm" len="sm"/>
            <a:tailEnd type="triangle" w="lg" len="med"/>
          </a:ln>
        </p:spPr>
      </p:sp>
      <p:sp>
        <p:nvSpPr>
          <p:cNvPr id="48" name="TextBox 48"/>
          <p:cNvSpPr txBox="1"/>
          <p:nvPr/>
        </p:nvSpPr>
        <p:spPr>
          <a:xfrm>
            <a:off x="3591373" y="4111811"/>
            <a:ext cx="452957" cy="158606"/>
          </a:xfrm>
          <a:prstGeom prst="rect">
            <a:avLst/>
          </a:prstGeom>
        </p:spPr>
        <p:txBody>
          <a:bodyPr lIns="0" tIns="0" rIns="0" bIns="0" rtlCol="0" anchor="t">
            <a:spAutoFit/>
          </a:bodyPr>
          <a:lstStyle/>
          <a:p>
            <a:pPr algn="ctr">
              <a:lnSpc>
                <a:spcPts val="1450"/>
              </a:lnSpc>
              <a:spcBef>
                <a:spcPct val="0"/>
              </a:spcBef>
            </a:pPr>
            <a:r>
              <a:rPr lang="en-US" sz="1035" b="1">
                <a:solidFill>
                  <a:srgbClr val="000000"/>
                </a:solidFill>
                <a:latin typeface="Canva Sans Bold"/>
                <a:ea typeface="Canva Sans Bold"/>
                <a:cs typeface="Canva Sans Bold"/>
                <a:sym typeface="Canva Sans Bold"/>
              </a:rPr>
              <a:t>Inputs</a:t>
            </a:r>
          </a:p>
        </p:txBody>
      </p:sp>
      <p:sp>
        <p:nvSpPr>
          <p:cNvPr id="49" name="TextBox 49"/>
          <p:cNvSpPr txBox="1"/>
          <p:nvPr/>
        </p:nvSpPr>
        <p:spPr>
          <a:xfrm>
            <a:off x="3188494" y="8003932"/>
            <a:ext cx="577160" cy="158606"/>
          </a:xfrm>
          <a:prstGeom prst="rect">
            <a:avLst/>
          </a:prstGeom>
        </p:spPr>
        <p:txBody>
          <a:bodyPr lIns="0" tIns="0" rIns="0" bIns="0" rtlCol="0" anchor="t">
            <a:spAutoFit/>
          </a:bodyPr>
          <a:lstStyle/>
          <a:p>
            <a:pPr algn="ctr">
              <a:lnSpc>
                <a:spcPts val="1450"/>
              </a:lnSpc>
              <a:spcBef>
                <a:spcPct val="0"/>
              </a:spcBef>
            </a:pPr>
            <a:r>
              <a:rPr lang="en-US" sz="1035" b="1">
                <a:solidFill>
                  <a:srgbClr val="000000"/>
                </a:solidFill>
                <a:latin typeface="Canva Sans Bold"/>
                <a:ea typeface="Canva Sans Bold"/>
                <a:cs typeface="Canva Sans Bold"/>
                <a:sym typeface="Canva Sans Bold"/>
              </a:rPr>
              <a:t>Outputs</a:t>
            </a:r>
          </a:p>
        </p:txBody>
      </p:sp>
      <p:sp>
        <p:nvSpPr>
          <p:cNvPr id="50" name="AutoShape 50"/>
          <p:cNvSpPr/>
          <p:nvPr/>
        </p:nvSpPr>
        <p:spPr>
          <a:xfrm>
            <a:off x="2669169" y="7549979"/>
            <a:ext cx="988464" cy="404076"/>
          </a:xfrm>
          <a:prstGeom prst="line">
            <a:avLst/>
          </a:prstGeom>
          <a:ln w="19050" cap="flat">
            <a:solidFill>
              <a:srgbClr val="000000"/>
            </a:solidFill>
            <a:prstDash val="solid"/>
            <a:headEnd type="none" w="sm" len="sm"/>
            <a:tailEnd type="triangle" w="lg" len="med"/>
          </a:ln>
        </p:spPr>
      </p:sp>
      <p:sp>
        <p:nvSpPr>
          <p:cNvPr id="51" name="AutoShape 51"/>
          <p:cNvSpPr/>
          <p:nvPr/>
        </p:nvSpPr>
        <p:spPr>
          <a:xfrm>
            <a:off x="3728621" y="6292243"/>
            <a:ext cx="962360" cy="389771"/>
          </a:xfrm>
          <a:prstGeom prst="line">
            <a:avLst/>
          </a:prstGeom>
          <a:ln w="19050" cap="flat">
            <a:solidFill>
              <a:srgbClr val="000000"/>
            </a:solidFill>
            <a:prstDash val="solid"/>
            <a:headEnd type="none" w="sm" len="sm"/>
            <a:tailEnd type="triangle" w="lg" len="med"/>
          </a:ln>
        </p:spPr>
      </p:sp>
      <p:sp>
        <p:nvSpPr>
          <p:cNvPr id="52" name="AutoShape 52"/>
          <p:cNvSpPr/>
          <p:nvPr/>
        </p:nvSpPr>
        <p:spPr>
          <a:xfrm>
            <a:off x="3728621" y="6292243"/>
            <a:ext cx="0" cy="360172"/>
          </a:xfrm>
          <a:prstGeom prst="line">
            <a:avLst/>
          </a:prstGeom>
          <a:ln w="19050" cap="flat">
            <a:solidFill>
              <a:srgbClr val="000000"/>
            </a:solidFill>
            <a:prstDash val="solid"/>
            <a:headEnd type="none" w="sm" len="sm"/>
            <a:tailEnd type="triangle" w="lg" len="med"/>
          </a:ln>
        </p:spPr>
      </p:sp>
      <p:sp>
        <p:nvSpPr>
          <p:cNvPr id="53" name="AutoShape 53"/>
          <p:cNvSpPr/>
          <p:nvPr/>
        </p:nvSpPr>
        <p:spPr>
          <a:xfrm flipH="1">
            <a:off x="3657633" y="7549979"/>
            <a:ext cx="1033348" cy="404076"/>
          </a:xfrm>
          <a:prstGeom prst="line">
            <a:avLst/>
          </a:prstGeom>
          <a:ln w="19050" cap="flat">
            <a:solidFill>
              <a:srgbClr val="000000"/>
            </a:solidFill>
            <a:prstDash val="solid"/>
            <a:headEnd type="none" w="sm" len="sm"/>
            <a:tailEnd type="triangle" w="lg" len="med"/>
          </a:ln>
        </p:spPr>
      </p:sp>
      <p:sp>
        <p:nvSpPr>
          <p:cNvPr id="54" name="AutoShape 54"/>
          <p:cNvSpPr/>
          <p:nvPr/>
        </p:nvSpPr>
        <p:spPr>
          <a:xfrm>
            <a:off x="3657633" y="7476262"/>
            <a:ext cx="0" cy="477793"/>
          </a:xfrm>
          <a:prstGeom prst="line">
            <a:avLst/>
          </a:prstGeom>
          <a:ln w="19050" cap="flat">
            <a:solidFill>
              <a:srgbClr val="000000"/>
            </a:solidFill>
            <a:prstDash val="solid"/>
            <a:headEnd type="none" w="sm" len="sm"/>
            <a:tailEnd type="triangle" w="lg" len="med"/>
          </a:ln>
        </p:spPr>
      </p:sp>
      <p:grpSp>
        <p:nvGrpSpPr>
          <p:cNvPr id="55" name="Group 55"/>
          <p:cNvGrpSpPr>
            <a:grpSpLocks noChangeAspect="1"/>
          </p:cNvGrpSpPr>
          <p:nvPr/>
        </p:nvGrpSpPr>
        <p:grpSpPr>
          <a:xfrm>
            <a:off x="0" y="9559958"/>
            <a:ext cx="3771899" cy="727042"/>
            <a:chOff x="0" y="0"/>
            <a:chExt cx="5029198" cy="969390"/>
          </a:xfrm>
        </p:grpSpPr>
        <p:sp>
          <p:nvSpPr>
            <p:cNvPr id="56" name="Freeform 56"/>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15"/>
              <a:stretch>
                <a:fillRect t="-144" b="-144"/>
              </a:stretch>
            </a:blipFill>
          </p:spPr>
        </p:sp>
      </p:grpSp>
      <p:sp>
        <p:nvSpPr>
          <p:cNvPr id="57" name="TextBox 57"/>
          <p:cNvSpPr txBox="1"/>
          <p:nvPr/>
        </p:nvSpPr>
        <p:spPr>
          <a:xfrm>
            <a:off x="5077014" y="9779899"/>
            <a:ext cx="2410778" cy="428625"/>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IT22902702	</a:t>
            </a:r>
            <a:r>
              <a:rPr lang="en-US" sz="2700" spc="-15">
                <a:solidFill>
                  <a:srgbClr val="000000"/>
                </a:solidFill>
                <a:latin typeface="Cambria"/>
                <a:ea typeface="Cambria"/>
                <a:cs typeface="Cambria"/>
                <a:sym typeface="Cambria"/>
              </a:rPr>
              <a:t>|</a:t>
            </a:r>
          </a:p>
        </p:txBody>
      </p:sp>
      <p:sp>
        <p:nvSpPr>
          <p:cNvPr id="58" name="TextBox 58"/>
          <p:cNvSpPr txBox="1"/>
          <p:nvPr/>
        </p:nvSpPr>
        <p:spPr>
          <a:xfrm>
            <a:off x="7677675" y="9779899"/>
            <a:ext cx="3378518" cy="42862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Perera I.A.T.D	</a:t>
            </a:r>
            <a:r>
              <a:rPr lang="en-US" sz="2700">
                <a:solidFill>
                  <a:srgbClr val="000000"/>
                </a:solidFill>
                <a:latin typeface="Cambria"/>
                <a:ea typeface="Cambria"/>
                <a:cs typeface="Cambria"/>
                <a:sym typeface="Cambria"/>
              </a:rPr>
              <a:t>|</a:t>
            </a:r>
          </a:p>
        </p:txBody>
      </p:sp>
      <p:sp>
        <p:nvSpPr>
          <p:cNvPr id="59" name="TextBox 59"/>
          <p:cNvSpPr txBox="1"/>
          <p:nvPr/>
        </p:nvSpPr>
        <p:spPr>
          <a:xfrm>
            <a:off x="10535622" y="9779899"/>
            <a:ext cx="2251710" cy="428625"/>
          </a:xfrm>
          <a:prstGeom prst="rect">
            <a:avLst/>
          </a:prstGeom>
        </p:spPr>
        <p:txBody>
          <a:bodyPr lIns="0" tIns="0" rIns="0" bIns="0" rtlCol="0" anchor="t">
            <a:spAutoFit/>
          </a:bodyPr>
          <a:lstStyle/>
          <a:p>
            <a:pPr algn="l">
              <a:lnSpc>
                <a:spcPts val="3240"/>
              </a:lnSpc>
            </a:pPr>
            <a:r>
              <a:rPr lang="en-US" sz="2700" b="1">
                <a:solidFill>
                  <a:srgbClr val="000000"/>
                </a:solidFill>
                <a:latin typeface="Cambria Bold"/>
                <a:ea typeface="Cambria Bold"/>
                <a:cs typeface="Cambria Bold"/>
                <a:sym typeface="Cambria Bold"/>
              </a:rPr>
              <a:t>25-26J-172</a:t>
            </a:r>
          </a:p>
        </p:txBody>
      </p:sp>
      <p:sp>
        <p:nvSpPr>
          <p:cNvPr id="60" name="Freeform 60"/>
          <p:cNvSpPr/>
          <p:nvPr/>
        </p:nvSpPr>
        <p:spPr>
          <a:xfrm flipH="1">
            <a:off x="15020117" y="6777864"/>
            <a:ext cx="3267883" cy="3509136"/>
          </a:xfrm>
          <a:custGeom>
            <a:avLst/>
            <a:gdLst/>
            <a:ahLst/>
            <a:cxnLst/>
            <a:rect l="l" t="t" r="r" b="b"/>
            <a:pathLst>
              <a:path w="3267883" h="3509136">
                <a:moveTo>
                  <a:pt x="3267883" y="0"/>
                </a:moveTo>
                <a:lnTo>
                  <a:pt x="0" y="0"/>
                </a:lnTo>
                <a:lnTo>
                  <a:pt x="0" y="3509136"/>
                </a:lnTo>
                <a:lnTo>
                  <a:pt x="3267883" y="3509136"/>
                </a:lnTo>
                <a:lnTo>
                  <a:pt x="3267883" y="0"/>
                </a:lnTo>
                <a:close/>
              </a:path>
            </a:pathLst>
          </a:custGeom>
          <a:blipFill>
            <a:blip>
              <a:extLst>
                <a:ext uri="{96DAC541-7B7A-43D3-8B79-37D633B846F1}">
                  <asvg:svgBlip xmlns:asvg="http://schemas.microsoft.com/office/drawing/2016/SVG/main" r:embed="rId16"/>
                </a:ext>
              </a:extLst>
            </a:blip>
            <a:stretch>
              <a:fillRect/>
            </a:stretch>
          </a:blipFill>
        </p:spPr>
      </p:sp>
      <p:grpSp>
        <p:nvGrpSpPr>
          <p:cNvPr id="61" name="Group 61"/>
          <p:cNvGrpSpPr/>
          <p:nvPr/>
        </p:nvGrpSpPr>
        <p:grpSpPr>
          <a:xfrm>
            <a:off x="8617546" y="1643660"/>
            <a:ext cx="8568171" cy="7659578"/>
            <a:chOff x="0" y="0"/>
            <a:chExt cx="2256638" cy="2017337"/>
          </a:xfrm>
        </p:grpSpPr>
        <p:sp>
          <p:nvSpPr>
            <p:cNvPr id="62" name="Freeform 62"/>
            <p:cNvSpPr/>
            <p:nvPr/>
          </p:nvSpPr>
          <p:spPr>
            <a:xfrm>
              <a:off x="0" y="0"/>
              <a:ext cx="2256638" cy="2017338"/>
            </a:xfrm>
            <a:custGeom>
              <a:avLst/>
              <a:gdLst/>
              <a:ahLst/>
              <a:cxnLst/>
              <a:rect l="l" t="t" r="r" b="b"/>
              <a:pathLst>
                <a:path w="2256638" h="2017338">
                  <a:moveTo>
                    <a:pt x="53310" y="0"/>
                  </a:moveTo>
                  <a:lnTo>
                    <a:pt x="2203327" y="0"/>
                  </a:lnTo>
                  <a:cubicBezTo>
                    <a:pt x="2217466" y="0"/>
                    <a:pt x="2231026" y="5617"/>
                    <a:pt x="2241023" y="15614"/>
                  </a:cubicBezTo>
                  <a:cubicBezTo>
                    <a:pt x="2251021" y="25612"/>
                    <a:pt x="2256638" y="39172"/>
                    <a:pt x="2256638" y="53310"/>
                  </a:cubicBezTo>
                  <a:lnTo>
                    <a:pt x="2256638" y="1964027"/>
                  </a:lnTo>
                  <a:cubicBezTo>
                    <a:pt x="2256638" y="1993470"/>
                    <a:pt x="2232770" y="2017338"/>
                    <a:pt x="2203327" y="2017338"/>
                  </a:cubicBezTo>
                  <a:lnTo>
                    <a:pt x="53310" y="2017338"/>
                  </a:lnTo>
                  <a:cubicBezTo>
                    <a:pt x="39172" y="2017338"/>
                    <a:pt x="25612" y="2011721"/>
                    <a:pt x="15614" y="2001723"/>
                  </a:cubicBezTo>
                  <a:cubicBezTo>
                    <a:pt x="5617" y="1991726"/>
                    <a:pt x="0" y="1978166"/>
                    <a:pt x="0" y="1964027"/>
                  </a:cubicBezTo>
                  <a:lnTo>
                    <a:pt x="0" y="53310"/>
                  </a:lnTo>
                  <a:cubicBezTo>
                    <a:pt x="0" y="39172"/>
                    <a:pt x="5617" y="25612"/>
                    <a:pt x="15614" y="15614"/>
                  </a:cubicBezTo>
                  <a:cubicBezTo>
                    <a:pt x="25612" y="5617"/>
                    <a:pt x="39172" y="0"/>
                    <a:pt x="53310" y="0"/>
                  </a:cubicBezTo>
                  <a:close/>
                </a:path>
              </a:pathLst>
            </a:custGeom>
            <a:solidFill>
              <a:srgbClr val="FFFFFF"/>
            </a:solidFill>
            <a:ln w="38100" cap="rnd">
              <a:solidFill>
                <a:srgbClr val="000000"/>
              </a:solidFill>
              <a:prstDash val="solid"/>
              <a:round/>
            </a:ln>
          </p:spPr>
        </p:sp>
        <p:sp>
          <p:nvSpPr>
            <p:cNvPr id="63" name="TextBox 63"/>
            <p:cNvSpPr txBox="1"/>
            <p:nvPr/>
          </p:nvSpPr>
          <p:spPr>
            <a:xfrm>
              <a:off x="0" y="-9525"/>
              <a:ext cx="2256638" cy="2026862"/>
            </a:xfrm>
            <a:prstGeom prst="rect">
              <a:avLst/>
            </a:prstGeom>
          </p:spPr>
          <p:txBody>
            <a:bodyPr lIns="50800" tIns="50800" rIns="50800" bIns="50800" rtlCol="0" anchor="ctr"/>
            <a:lstStyle/>
            <a:p>
              <a:pPr algn="ctr">
                <a:lnSpc>
                  <a:spcPts val="2160"/>
                </a:lnSpc>
              </a:pPr>
              <a:endParaRPr/>
            </a:p>
          </p:txBody>
        </p:sp>
      </p:grpSp>
      <p:sp>
        <p:nvSpPr>
          <p:cNvPr id="64" name="TextBox 64"/>
          <p:cNvSpPr txBox="1"/>
          <p:nvPr/>
        </p:nvSpPr>
        <p:spPr>
          <a:xfrm>
            <a:off x="9095780" y="2106496"/>
            <a:ext cx="4380295" cy="511810"/>
          </a:xfrm>
          <a:prstGeom prst="rect">
            <a:avLst/>
          </a:prstGeom>
        </p:spPr>
        <p:txBody>
          <a:bodyPr lIns="0" tIns="0" rIns="0" bIns="0" rtlCol="0" anchor="t">
            <a:spAutoFit/>
          </a:bodyPr>
          <a:lstStyle/>
          <a:p>
            <a:pPr algn="ctr">
              <a:lnSpc>
                <a:spcPts val="4339"/>
              </a:lnSpc>
            </a:pPr>
            <a:r>
              <a:rPr lang="en-US" sz="3099" b="1">
                <a:solidFill>
                  <a:srgbClr val="000000"/>
                </a:solidFill>
                <a:latin typeface="Canva Sans Bold"/>
                <a:ea typeface="Canva Sans Bold"/>
                <a:cs typeface="Canva Sans Bold"/>
                <a:sym typeface="Canva Sans Bold"/>
              </a:rPr>
              <a:t>Real-world scenario</a:t>
            </a:r>
          </a:p>
        </p:txBody>
      </p:sp>
      <p:sp>
        <p:nvSpPr>
          <p:cNvPr id="65" name="TextBox 65"/>
          <p:cNvSpPr txBox="1"/>
          <p:nvPr/>
        </p:nvSpPr>
        <p:spPr>
          <a:xfrm>
            <a:off x="8977758" y="3656737"/>
            <a:ext cx="8115835" cy="3819525"/>
          </a:xfrm>
          <a:prstGeom prst="rect">
            <a:avLst/>
          </a:prstGeom>
        </p:spPr>
        <p:txBody>
          <a:bodyPr lIns="0" tIns="0" rIns="0" bIns="0" rtlCol="0" anchor="t">
            <a:spAutoFit/>
          </a:bodyPr>
          <a:lstStyle/>
          <a:p>
            <a:pPr marL="552156" lvl="1" indent="-276078" algn="l">
              <a:lnSpc>
                <a:spcPts val="3068"/>
              </a:lnSpc>
              <a:buFont typeface="Arial"/>
              <a:buChar char="•"/>
            </a:pPr>
            <a:r>
              <a:rPr lang="en-US" sz="2557">
                <a:solidFill>
                  <a:srgbClr val="000000"/>
                </a:solidFill>
                <a:latin typeface="Cambria"/>
                <a:ea typeface="Cambria"/>
                <a:cs typeface="Cambria"/>
                <a:sym typeface="Cambria"/>
              </a:rPr>
              <a:t>Students get reminders and guidance when their activity drops.</a:t>
            </a:r>
          </a:p>
          <a:p>
            <a:pPr algn="l">
              <a:lnSpc>
                <a:spcPts val="3068"/>
              </a:lnSpc>
            </a:pPr>
            <a:endParaRPr lang="en-US" sz="2557">
              <a:solidFill>
                <a:srgbClr val="000000"/>
              </a:solidFill>
              <a:latin typeface="Cambria"/>
              <a:ea typeface="Cambria"/>
              <a:cs typeface="Cambria"/>
              <a:sym typeface="Cambria"/>
            </a:endParaRPr>
          </a:p>
          <a:p>
            <a:pPr marL="552156" lvl="1" indent="-276078" algn="l">
              <a:lnSpc>
                <a:spcPts val="3068"/>
              </a:lnSpc>
              <a:buFont typeface="Arial"/>
              <a:buChar char="•"/>
            </a:pPr>
            <a:r>
              <a:rPr lang="en-US" sz="2557">
                <a:solidFill>
                  <a:srgbClr val="000000"/>
                </a:solidFill>
                <a:latin typeface="Cambria"/>
                <a:ea typeface="Cambria"/>
                <a:cs typeface="Cambria"/>
                <a:sym typeface="Cambria"/>
              </a:rPr>
              <a:t>Quick surveys check stress levels through simple responses</a:t>
            </a:r>
          </a:p>
          <a:p>
            <a:pPr algn="l">
              <a:lnSpc>
                <a:spcPts val="3068"/>
              </a:lnSpc>
            </a:pPr>
            <a:endParaRPr lang="en-US" sz="2557">
              <a:solidFill>
                <a:srgbClr val="000000"/>
              </a:solidFill>
              <a:latin typeface="Cambria"/>
              <a:ea typeface="Cambria"/>
              <a:cs typeface="Cambria"/>
              <a:sym typeface="Cambria"/>
            </a:endParaRPr>
          </a:p>
          <a:p>
            <a:pPr marL="552156" lvl="1" indent="-276078" algn="l">
              <a:lnSpc>
                <a:spcPts val="3068"/>
              </a:lnSpc>
              <a:buFont typeface="Arial"/>
              <a:buChar char="•"/>
            </a:pPr>
            <a:r>
              <a:rPr lang="en-US" sz="2557">
                <a:solidFill>
                  <a:srgbClr val="000000"/>
                </a:solidFill>
                <a:latin typeface="Cambria"/>
                <a:ea typeface="Cambria"/>
                <a:cs typeface="Cambria"/>
                <a:sym typeface="Cambria"/>
              </a:rPr>
              <a:t>The system adapts messages based on student behavior.</a:t>
            </a:r>
          </a:p>
          <a:p>
            <a:pPr algn="l">
              <a:lnSpc>
                <a:spcPts val="3068"/>
              </a:lnSpc>
            </a:pPr>
            <a:endParaRPr lang="en-US" sz="2557">
              <a:solidFill>
                <a:srgbClr val="000000"/>
              </a:solidFill>
              <a:latin typeface="Cambria"/>
              <a:ea typeface="Cambria"/>
              <a:cs typeface="Cambria"/>
              <a:sym typeface="Cambria"/>
            </a:endParaRPr>
          </a:p>
          <a:p>
            <a:pPr marL="552156" lvl="1" indent="-276078" algn="l">
              <a:lnSpc>
                <a:spcPts val="3068"/>
              </a:lnSpc>
              <a:buFont typeface="Arial"/>
              <a:buChar char="•"/>
            </a:pPr>
            <a:r>
              <a:rPr lang="en-US" sz="2557">
                <a:solidFill>
                  <a:srgbClr val="000000"/>
                </a:solidFill>
                <a:latin typeface="Cambria"/>
                <a:ea typeface="Cambria"/>
                <a:cs typeface="Cambria"/>
                <a:sym typeface="Cambria"/>
              </a:rPr>
              <a:t>Serious cases are flagged and sent to staff for support</a:t>
            </a:r>
          </a:p>
        </p:txBody>
      </p:sp>
      <p:sp>
        <p:nvSpPr>
          <p:cNvPr id="66" name="TextBox 66"/>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25</a:t>
            </a:r>
          </a:p>
        </p:txBody>
      </p:sp>
      <p:grpSp>
        <p:nvGrpSpPr>
          <p:cNvPr id="3" name="Group 3"/>
          <p:cNvGrpSpPr>
            <a:grpSpLocks noChangeAspect="1"/>
          </p:cNvGrpSpPr>
          <p:nvPr/>
        </p:nvGrpSpPr>
        <p:grpSpPr>
          <a:xfrm>
            <a:off x="0" y="9559953"/>
            <a:ext cx="3771899" cy="727042"/>
            <a:chOff x="0" y="0"/>
            <a:chExt cx="5029198" cy="969390"/>
          </a:xfrm>
        </p:grpSpPr>
        <p:sp>
          <p:nvSpPr>
            <p:cNvPr id="4" name="Freeform 4"/>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sp>
        <p:nvSpPr>
          <p:cNvPr id="5" name="TextBox 5"/>
          <p:cNvSpPr txBox="1"/>
          <p:nvPr/>
        </p:nvSpPr>
        <p:spPr>
          <a:xfrm>
            <a:off x="15550514" y="9853244"/>
            <a:ext cx="1216343" cy="309243"/>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8/26/2025</a:t>
            </a:r>
          </a:p>
        </p:txBody>
      </p:sp>
      <p:grpSp>
        <p:nvGrpSpPr>
          <p:cNvPr id="6" name="Group 6"/>
          <p:cNvGrpSpPr/>
          <p:nvPr/>
        </p:nvGrpSpPr>
        <p:grpSpPr>
          <a:xfrm>
            <a:off x="0" y="0"/>
            <a:ext cx="17896286" cy="2633447"/>
            <a:chOff x="0" y="0"/>
            <a:chExt cx="23861715" cy="3511262"/>
          </a:xfrm>
        </p:grpSpPr>
        <p:sp>
          <p:nvSpPr>
            <p:cNvPr id="7" name="Freeform 7"/>
            <p:cNvSpPr/>
            <p:nvPr/>
          </p:nvSpPr>
          <p:spPr>
            <a:xfrm flipV="1">
              <a:off x="0" y="0"/>
              <a:ext cx="3269863" cy="3511262"/>
            </a:xfrm>
            <a:custGeom>
              <a:avLst/>
              <a:gdLst/>
              <a:ahLst/>
              <a:cxnLst/>
              <a:rect l="l" t="t" r="r" b="b"/>
              <a:pathLst>
                <a:path w="3269863" h="3511262">
                  <a:moveTo>
                    <a:pt x="0" y="3511262"/>
                  </a:moveTo>
                  <a:lnTo>
                    <a:pt x="3269863" y="3511262"/>
                  </a:lnTo>
                  <a:lnTo>
                    <a:pt x="3269863" y="0"/>
                  </a:lnTo>
                  <a:lnTo>
                    <a:pt x="0" y="0"/>
                  </a:lnTo>
                  <a:lnTo>
                    <a:pt x="0" y="3511262"/>
                  </a:lnTo>
                  <a:close/>
                </a:path>
              </a:pathLst>
            </a:custGeom>
            <a:blipFill>
              <a:blip>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034890" y="289223"/>
              <a:ext cx="18826793" cy="1352550"/>
            </a:xfrm>
            <a:prstGeom prst="rect">
              <a:avLst/>
            </a:prstGeom>
          </p:spPr>
          <p:txBody>
            <a:bodyPr lIns="0" tIns="0" rIns="0" bIns="0" rtlCol="0" anchor="t">
              <a:spAutoFit/>
            </a:bodyPr>
            <a:lstStyle/>
            <a:p>
              <a:pPr algn="r">
                <a:lnSpc>
                  <a:spcPts val="2640"/>
                </a:lnSpc>
                <a:spcBef>
                  <a:spcPct val="0"/>
                </a:spcBef>
              </a:pPr>
              <a:r>
                <a:rPr lang="en-US" sz="2200" b="1">
                  <a:solidFill>
                    <a:srgbClr val="000000"/>
                  </a:solidFill>
                  <a:latin typeface="Cambria Bold"/>
                  <a:ea typeface="Cambria Bold"/>
                  <a:cs typeface="Cambria Bold"/>
                  <a:sym typeface="Cambria Bold"/>
                </a:rPr>
                <a:t>PERSONALIZED ACADEMIC INTERVENTIONS USING ADAPTIVE AND EXPLAINABLE AI: MULTI- MODAL LEARNING ANALYTICS FRAMEWORK</a:t>
              </a:r>
            </a:p>
            <a:p>
              <a:pPr algn="l">
                <a:lnSpc>
                  <a:spcPts val="2640"/>
                </a:lnSpc>
                <a:spcBef>
                  <a:spcPct val="0"/>
                </a:spcBef>
              </a:pPr>
              <a:endParaRPr lang="en-US" sz="2200" b="1">
                <a:solidFill>
                  <a:srgbClr val="000000"/>
                </a:solidFill>
                <a:latin typeface="Cambria Bold"/>
                <a:ea typeface="Cambria Bold"/>
                <a:cs typeface="Cambria Bold"/>
                <a:sym typeface="Cambria Bold"/>
              </a:endParaRPr>
            </a:p>
          </p:txBody>
        </p:sp>
        <p:sp>
          <p:nvSpPr>
            <p:cNvPr id="9" name="AutoShape 9"/>
            <p:cNvSpPr/>
            <p:nvPr/>
          </p:nvSpPr>
          <p:spPr>
            <a:xfrm>
              <a:off x="3460817" y="1197273"/>
              <a:ext cx="20400866" cy="25400"/>
            </a:xfrm>
            <a:prstGeom prst="line">
              <a:avLst/>
            </a:prstGeom>
            <a:ln w="50800" cap="flat">
              <a:solidFill>
                <a:srgbClr val="6C7E6B"/>
              </a:solidFill>
              <a:prstDash val="solid"/>
              <a:headEnd type="none" w="sm" len="sm"/>
              <a:tailEnd type="none" w="sm" len="sm"/>
            </a:ln>
          </p:spPr>
        </p:sp>
      </p:grpSp>
      <p:grpSp>
        <p:nvGrpSpPr>
          <p:cNvPr id="10" name="Group 10"/>
          <p:cNvGrpSpPr/>
          <p:nvPr/>
        </p:nvGrpSpPr>
        <p:grpSpPr>
          <a:xfrm>
            <a:off x="2204961" y="1153581"/>
            <a:ext cx="15381801" cy="1865643"/>
            <a:chOff x="0" y="0"/>
            <a:chExt cx="20509068" cy="2487524"/>
          </a:xfrm>
        </p:grpSpPr>
        <p:sp>
          <p:nvSpPr>
            <p:cNvPr id="11" name="AutoShape 11"/>
            <p:cNvSpPr/>
            <p:nvPr/>
          </p:nvSpPr>
          <p:spPr>
            <a:xfrm>
              <a:off x="1243789" y="565573"/>
              <a:ext cx="0" cy="1921951"/>
            </a:xfrm>
            <a:prstGeom prst="line">
              <a:avLst/>
            </a:prstGeom>
            <a:ln w="127000" cap="flat">
              <a:solidFill>
                <a:srgbClr val="6C7E6B"/>
              </a:solidFill>
              <a:prstDash val="solid"/>
              <a:headEnd type="none" w="sm" len="sm"/>
              <a:tailEnd type="none" w="sm" len="sm"/>
            </a:ln>
          </p:spPr>
        </p:sp>
        <p:sp>
          <p:nvSpPr>
            <p:cNvPr id="12" name="TextBox 12"/>
            <p:cNvSpPr txBox="1"/>
            <p:nvPr/>
          </p:nvSpPr>
          <p:spPr>
            <a:xfrm>
              <a:off x="1152361" y="777993"/>
              <a:ext cx="19356708" cy="1709531"/>
            </a:xfrm>
            <a:prstGeom prst="rect">
              <a:avLst/>
            </a:prstGeom>
          </p:spPr>
          <p:txBody>
            <a:bodyPr lIns="0" tIns="0" rIns="0" bIns="0" rtlCol="0" anchor="t">
              <a:spAutoFit/>
            </a:bodyPr>
            <a:lstStyle/>
            <a:p>
              <a:pPr marL="506892" lvl="1" indent="-253446" algn="just">
                <a:lnSpc>
                  <a:spcPts val="3521"/>
                </a:lnSpc>
                <a:buFont typeface="Arial"/>
                <a:buChar char="•"/>
              </a:pPr>
              <a:r>
                <a:rPr lang="en-US" sz="2347" b="1">
                  <a:solidFill>
                    <a:srgbClr val="000000"/>
                  </a:solidFill>
                  <a:latin typeface="Cambria Bold"/>
                  <a:ea typeface="Cambria Bold"/>
                  <a:cs typeface="Cambria Bold"/>
                  <a:sym typeface="Cambria Bold"/>
                </a:rPr>
                <a:t>Developement</a:t>
              </a:r>
              <a:r>
                <a:rPr lang="en-US" sz="2347">
                  <a:solidFill>
                    <a:srgbClr val="000000"/>
                  </a:solidFill>
                  <a:latin typeface="Cambria"/>
                  <a:ea typeface="Cambria"/>
                  <a:cs typeface="Cambria"/>
                  <a:sym typeface="Cambria"/>
                </a:rPr>
                <a:t>: 1,000,000 LKR annually for machine learning, AI and implementation.</a:t>
              </a:r>
            </a:p>
            <a:p>
              <a:pPr marL="506892" lvl="1" indent="-253446" algn="just">
                <a:lnSpc>
                  <a:spcPts val="3521"/>
                </a:lnSpc>
                <a:buFont typeface="Arial"/>
                <a:buChar char="•"/>
              </a:pPr>
              <a:r>
                <a:rPr lang="en-US" sz="2347" b="1">
                  <a:solidFill>
                    <a:srgbClr val="000000"/>
                  </a:solidFill>
                  <a:latin typeface="Cambria Bold"/>
                  <a:ea typeface="Cambria Bold"/>
                  <a:cs typeface="Cambria Bold"/>
                  <a:sym typeface="Cambria Bold"/>
                </a:rPr>
                <a:t>Infrastructure</a:t>
              </a:r>
              <a:r>
                <a:rPr lang="en-US" sz="2347">
                  <a:solidFill>
                    <a:srgbClr val="000000"/>
                  </a:solidFill>
                  <a:latin typeface="Cambria"/>
                  <a:ea typeface="Cambria"/>
                  <a:cs typeface="Cambria"/>
                  <a:sym typeface="Cambria"/>
                </a:rPr>
                <a:t>: With government “Cloud First” policy promoting cloud adoption (Apache Kafka, AWS, Azure) estimated at roughly 20,000 to 40,000 LKR/month for compute and storage at startup scale.</a:t>
              </a:r>
            </a:p>
          </p:txBody>
        </p:sp>
        <p:sp>
          <p:nvSpPr>
            <p:cNvPr id="13" name="TextBox 13"/>
            <p:cNvSpPr txBox="1"/>
            <p:nvPr/>
          </p:nvSpPr>
          <p:spPr>
            <a:xfrm>
              <a:off x="0" y="-57150"/>
              <a:ext cx="11540846" cy="1283123"/>
            </a:xfrm>
            <a:prstGeom prst="rect">
              <a:avLst/>
            </a:prstGeom>
          </p:spPr>
          <p:txBody>
            <a:bodyPr lIns="0" tIns="0" rIns="0" bIns="0" rtlCol="0" anchor="t">
              <a:spAutoFit/>
            </a:bodyPr>
            <a:lstStyle/>
            <a:p>
              <a:pPr algn="l">
                <a:lnSpc>
                  <a:spcPts val="3920"/>
                </a:lnSpc>
              </a:pPr>
              <a:r>
                <a:rPr lang="en-US" sz="2800" b="1">
                  <a:solidFill>
                    <a:srgbClr val="000000"/>
                  </a:solidFill>
                  <a:latin typeface="Canva Sans Bold"/>
                  <a:ea typeface="Canva Sans Bold"/>
                  <a:cs typeface="Canva Sans Bold"/>
                  <a:sym typeface="Canva Sans Bold"/>
                </a:rPr>
                <a:t>Investment / Cost</a:t>
              </a:r>
            </a:p>
            <a:p>
              <a:pPr algn="l">
                <a:lnSpc>
                  <a:spcPts val="3920"/>
                </a:lnSpc>
              </a:pPr>
              <a:endParaRPr lang="en-US" sz="2800" b="1">
                <a:solidFill>
                  <a:srgbClr val="000000"/>
                </a:solidFill>
                <a:latin typeface="Canva Sans Bold"/>
                <a:ea typeface="Canva Sans Bold"/>
                <a:cs typeface="Canva Sans Bold"/>
                <a:sym typeface="Canva Sans Bold"/>
              </a:endParaRPr>
            </a:p>
          </p:txBody>
        </p:sp>
      </p:grpSp>
      <p:grpSp>
        <p:nvGrpSpPr>
          <p:cNvPr id="14" name="Group 14"/>
          <p:cNvGrpSpPr/>
          <p:nvPr/>
        </p:nvGrpSpPr>
        <p:grpSpPr>
          <a:xfrm>
            <a:off x="2204961" y="3333824"/>
            <a:ext cx="15381801" cy="2303793"/>
            <a:chOff x="0" y="0"/>
            <a:chExt cx="20509068" cy="3071724"/>
          </a:xfrm>
        </p:grpSpPr>
        <p:sp>
          <p:nvSpPr>
            <p:cNvPr id="15" name="AutoShape 15"/>
            <p:cNvSpPr/>
            <p:nvPr/>
          </p:nvSpPr>
          <p:spPr>
            <a:xfrm>
              <a:off x="1243789" y="565573"/>
              <a:ext cx="0" cy="2296971"/>
            </a:xfrm>
            <a:prstGeom prst="line">
              <a:avLst/>
            </a:prstGeom>
            <a:ln w="127000" cap="flat">
              <a:solidFill>
                <a:srgbClr val="6C7E6B"/>
              </a:solidFill>
              <a:prstDash val="solid"/>
              <a:headEnd type="none" w="sm" len="sm"/>
              <a:tailEnd type="none" w="sm" len="sm"/>
            </a:ln>
          </p:spPr>
        </p:sp>
        <p:sp>
          <p:nvSpPr>
            <p:cNvPr id="16" name="TextBox 16"/>
            <p:cNvSpPr txBox="1"/>
            <p:nvPr/>
          </p:nvSpPr>
          <p:spPr>
            <a:xfrm>
              <a:off x="1152361" y="777993"/>
              <a:ext cx="19356708" cy="2293731"/>
            </a:xfrm>
            <a:prstGeom prst="rect">
              <a:avLst/>
            </a:prstGeom>
          </p:spPr>
          <p:txBody>
            <a:bodyPr lIns="0" tIns="0" rIns="0" bIns="0" rtlCol="0" anchor="t">
              <a:spAutoFit/>
            </a:bodyPr>
            <a:lstStyle/>
            <a:p>
              <a:pPr marL="506892" lvl="1" indent="-253446" algn="just">
                <a:lnSpc>
                  <a:spcPts val="3521"/>
                </a:lnSpc>
                <a:buFont typeface="Arial"/>
                <a:buChar char="•"/>
              </a:pPr>
              <a:r>
                <a:rPr lang="en-US" sz="2347">
                  <a:solidFill>
                    <a:srgbClr val="000000"/>
                  </a:solidFill>
                  <a:latin typeface="Cambria"/>
                  <a:ea typeface="Cambria"/>
                  <a:cs typeface="Cambria"/>
                  <a:sym typeface="Cambria"/>
                </a:rPr>
                <a:t>Subscription model targeting educational institutions charging 1500 LKR per student</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Customization and training packages billed separately, e.g., 500,000–1,000,000 LKR per contract.</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Government grants and educational funding programs may subsidize early adoption.</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Potential to scale with private university and vocational sector clients at premium pricing.</a:t>
              </a:r>
            </a:p>
          </p:txBody>
        </p:sp>
        <p:sp>
          <p:nvSpPr>
            <p:cNvPr id="17" name="TextBox 17"/>
            <p:cNvSpPr txBox="1"/>
            <p:nvPr/>
          </p:nvSpPr>
          <p:spPr>
            <a:xfrm>
              <a:off x="0" y="-57150"/>
              <a:ext cx="11540846" cy="622723"/>
            </a:xfrm>
            <a:prstGeom prst="rect">
              <a:avLst/>
            </a:prstGeom>
          </p:spPr>
          <p:txBody>
            <a:bodyPr lIns="0" tIns="0" rIns="0" bIns="0" rtlCol="0" anchor="t">
              <a:spAutoFit/>
            </a:bodyPr>
            <a:lstStyle/>
            <a:p>
              <a:pPr algn="l">
                <a:lnSpc>
                  <a:spcPts val="3920"/>
                </a:lnSpc>
              </a:pPr>
              <a:r>
                <a:rPr lang="en-US" sz="2800" b="1">
                  <a:solidFill>
                    <a:srgbClr val="000000"/>
                  </a:solidFill>
                  <a:latin typeface="Canva Sans Bold"/>
                  <a:ea typeface="Canva Sans Bold"/>
                  <a:cs typeface="Canva Sans Bold"/>
                  <a:sym typeface="Canva Sans Bold"/>
                </a:rPr>
                <a:t>Cost Recovery</a:t>
              </a:r>
            </a:p>
          </p:txBody>
        </p:sp>
      </p:grpSp>
      <p:grpSp>
        <p:nvGrpSpPr>
          <p:cNvPr id="18" name="Group 18"/>
          <p:cNvGrpSpPr/>
          <p:nvPr/>
        </p:nvGrpSpPr>
        <p:grpSpPr>
          <a:xfrm>
            <a:off x="2204961" y="5952217"/>
            <a:ext cx="15381801" cy="1427493"/>
            <a:chOff x="0" y="0"/>
            <a:chExt cx="20509068" cy="1903324"/>
          </a:xfrm>
        </p:grpSpPr>
        <p:sp>
          <p:nvSpPr>
            <p:cNvPr id="19" name="AutoShape 19"/>
            <p:cNvSpPr/>
            <p:nvPr/>
          </p:nvSpPr>
          <p:spPr>
            <a:xfrm flipH="1">
              <a:off x="1243789" y="565573"/>
              <a:ext cx="0" cy="1337751"/>
            </a:xfrm>
            <a:prstGeom prst="line">
              <a:avLst/>
            </a:prstGeom>
            <a:ln w="127000" cap="flat">
              <a:solidFill>
                <a:srgbClr val="6C7E6B"/>
              </a:solidFill>
              <a:prstDash val="solid"/>
              <a:headEnd type="none" w="sm" len="sm"/>
              <a:tailEnd type="none" w="sm" len="sm"/>
            </a:ln>
          </p:spPr>
        </p:sp>
        <p:sp>
          <p:nvSpPr>
            <p:cNvPr id="20" name="TextBox 20"/>
            <p:cNvSpPr txBox="1"/>
            <p:nvPr/>
          </p:nvSpPr>
          <p:spPr>
            <a:xfrm>
              <a:off x="1152361" y="777993"/>
              <a:ext cx="19356708" cy="1125331"/>
            </a:xfrm>
            <a:prstGeom prst="rect">
              <a:avLst/>
            </a:prstGeom>
          </p:spPr>
          <p:txBody>
            <a:bodyPr lIns="0" tIns="0" rIns="0" bIns="0" rtlCol="0" anchor="t">
              <a:spAutoFit/>
            </a:bodyPr>
            <a:lstStyle/>
            <a:p>
              <a:pPr marL="506892" lvl="1" indent="-253446" algn="just">
                <a:lnSpc>
                  <a:spcPts val="3521"/>
                </a:lnSpc>
                <a:buFont typeface="Arial"/>
                <a:buChar char="•"/>
              </a:pPr>
              <a:r>
                <a:rPr lang="en-US" sz="2347">
                  <a:solidFill>
                    <a:srgbClr val="000000"/>
                  </a:solidFill>
                  <a:latin typeface="Cambria"/>
                  <a:ea typeface="Cambria"/>
                  <a:cs typeface="Cambria"/>
                  <a:sym typeface="Cambria"/>
                </a:rPr>
                <a:t>Sri Lanka has over 4.5 million students enrolled in Government and private schools.</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Growing market focus on Higher Education with 23% tertiary enrollment.</a:t>
              </a:r>
            </a:p>
          </p:txBody>
        </p:sp>
        <p:sp>
          <p:nvSpPr>
            <p:cNvPr id="21" name="TextBox 21"/>
            <p:cNvSpPr txBox="1"/>
            <p:nvPr/>
          </p:nvSpPr>
          <p:spPr>
            <a:xfrm>
              <a:off x="0" y="-57150"/>
              <a:ext cx="11540846" cy="622723"/>
            </a:xfrm>
            <a:prstGeom prst="rect">
              <a:avLst/>
            </a:prstGeom>
          </p:spPr>
          <p:txBody>
            <a:bodyPr lIns="0" tIns="0" rIns="0" bIns="0" rtlCol="0" anchor="t">
              <a:spAutoFit/>
            </a:bodyPr>
            <a:lstStyle/>
            <a:p>
              <a:pPr algn="l">
                <a:lnSpc>
                  <a:spcPts val="3920"/>
                </a:lnSpc>
              </a:pPr>
              <a:r>
                <a:rPr lang="en-US" sz="2800" b="1">
                  <a:solidFill>
                    <a:srgbClr val="000000"/>
                  </a:solidFill>
                  <a:latin typeface="Canva Sans Bold"/>
                  <a:ea typeface="Canva Sans Bold"/>
                  <a:cs typeface="Canva Sans Bold"/>
                  <a:sym typeface="Canva Sans Bold"/>
                </a:rPr>
                <a:t>Target Market</a:t>
              </a:r>
            </a:p>
          </p:txBody>
        </p:sp>
      </p:grpSp>
      <p:grpSp>
        <p:nvGrpSpPr>
          <p:cNvPr id="22" name="Group 22"/>
          <p:cNvGrpSpPr/>
          <p:nvPr/>
        </p:nvGrpSpPr>
        <p:grpSpPr>
          <a:xfrm>
            <a:off x="2204961" y="7694310"/>
            <a:ext cx="15381801" cy="1865643"/>
            <a:chOff x="0" y="0"/>
            <a:chExt cx="20509068" cy="2487524"/>
          </a:xfrm>
        </p:grpSpPr>
        <p:sp>
          <p:nvSpPr>
            <p:cNvPr id="23" name="AutoShape 23"/>
            <p:cNvSpPr/>
            <p:nvPr/>
          </p:nvSpPr>
          <p:spPr>
            <a:xfrm>
              <a:off x="1243789" y="565573"/>
              <a:ext cx="0" cy="1921951"/>
            </a:xfrm>
            <a:prstGeom prst="line">
              <a:avLst/>
            </a:prstGeom>
            <a:ln w="127000" cap="flat">
              <a:solidFill>
                <a:srgbClr val="6C7E6B"/>
              </a:solidFill>
              <a:prstDash val="solid"/>
              <a:headEnd type="none" w="sm" len="sm"/>
              <a:tailEnd type="none" w="sm" len="sm"/>
            </a:ln>
          </p:spPr>
        </p:sp>
        <p:sp>
          <p:nvSpPr>
            <p:cNvPr id="24" name="TextBox 24"/>
            <p:cNvSpPr txBox="1"/>
            <p:nvPr/>
          </p:nvSpPr>
          <p:spPr>
            <a:xfrm>
              <a:off x="1152361" y="777993"/>
              <a:ext cx="19356708" cy="1709531"/>
            </a:xfrm>
            <a:prstGeom prst="rect">
              <a:avLst/>
            </a:prstGeom>
          </p:spPr>
          <p:txBody>
            <a:bodyPr lIns="0" tIns="0" rIns="0" bIns="0" rtlCol="0" anchor="t">
              <a:spAutoFit/>
            </a:bodyPr>
            <a:lstStyle/>
            <a:p>
              <a:pPr marL="506892" lvl="1" indent="-253446" algn="just">
                <a:lnSpc>
                  <a:spcPts val="3521"/>
                </a:lnSpc>
                <a:buFont typeface="Arial"/>
                <a:buChar char="•"/>
              </a:pPr>
              <a:r>
                <a:rPr lang="en-US" sz="2347">
                  <a:solidFill>
                    <a:srgbClr val="000000"/>
                  </a:solidFill>
                  <a:latin typeface="Cambria"/>
                  <a:ea typeface="Cambria"/>
                  <a:cs typeface="Cambria"/>
                  <a:sym typeface="Cambria"/>
                </a:rPr>
                <a:t>Public and private universities, schools, technical/vocational institutes.</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Government education departments and school management bodies.</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NGOs and international development agencies engaged in education improvement.</a:t>
              </a:r>
            </a:p>
          </p:txBody>
        </p:sp>
        <p:sp>
          <p:nvSpPr>
            <p:cNvPr id="25" name="TextBox 25"/>
            <p:cNvSpPr txBox="1"/>
            <p:nvPr/>
          </p:nvSpPr>
          <p:spPr>
            <a:xfrm>
              <a:off x="0" y="-57150"/>
              <a:ext cx="11540846" cy="622723"/>
            </a:xfrm>
            <a:prstGeom prst="rect">
              <a:avLst/>
            </a:prstGeom>
          </p:spPr>
          <p:txBody>
            <a:bodyPr lIns="0" tIns="0" rIns="0" bIns="0" rtlCol="0" anchor="t">
              <a:spAutoFit/>
            </a:bodyPr>
            <a:lstStyle/>
            <a:p>
              <a:pPr algn="l">
                <a:lnSpc>
                  <a:spcPts val="3920"/>
                </a:lnSpc>
              </a:pPr>
              <a:r>
                <a:rPr lang="en-US" sz="2800" b="1">
                  <a:solidFill>
                    <a:srgbClr val="000000"/>
                  </a:solidFill>
                  <a:latin typeface="Canva Sans Bold"/>
                  <a:ea typeface="Canva Sans Bold"/>
                  <a:cs typeface="Canva Sans Bold"/>
                  <a:sym typeface="Canva Sans Bold"/>
                </a:rPr>
                <a:t>Customer Profiles</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05029" y="3962934"/>
            <a:ext cx="11477941" cy="1849487"/>
          </a:xfrm>
          <a:prstGeom prst="rect">
            <a:avLst/>
          </a:prstGeom>
        </p:spPr>
        <p:txBody>
          <a:bodyPr lIns="0" tIns="0" rIns="0" bIns="0" rtlCol="0" anchor="t">
            <a:spAutoFit/>
          </a:bodyPr>
          <a:lstStyle/>
          <a:p>
            <a:pPr algn="ctr">
              <a:lnSpc>
                <a:spcPts val="14733"/>
              </a:lnSpc>
            </a:pPr>
            <a:r>
              <a:rPr lang="en-US" sz="11601">
                <a:solidFill>
                  <a:srgbClr val="6C7E6B"/>
                </a:solidFill>
                <a:latin typeface="RoxboroughCF"/>
                <a:ea typeface="RoxboroughCF"/>
                <a:cs typeface="RoxboroughCF"/>
                <a:sym typeface="RoxboroughCF"/>
              </a:rPr>
              <a:t>Thank You</a:t>
            </a:r>
          </a:p>
        </p:txBody>
      </p:sp>
      <p:sp>
        <p:nvSpPr>
          <p:cNvPr id="3" name="Freeform 3"/>
          <p:cNvSpPr/>
          <p:nvPr/>
        </p:nvSpPr>
        <p:spPr>
          <a:xfrm flipV="1">
            <a:off x="0" y="6172200"/>
            <a:ext cx="5665818" cy="4114800"/>
          </a:xfrm>
          <a:custGeom>
            <a:avLst/>
            <a:gdLst/>
            <a:ahLst/>
            <a:cxnLst/>
            <a:rect l="l" t="t" r="r" b="b"/>
            <a:pathLst>
              <a:path w="5665818" h="4114800">
                <a:moveTo>
                  <a:pt x="0" y="4114800"/>
                </a:moveTo>
                <a:lnTo>
                  <a:pt x="5665818" y="4114800"/>
                </a:lnTo>
                <a:lnTo>
                  <a:pt x="5665818" y="0"/>
                </a:lnTo>
                <a:lnTo>
                  <a:pt x="0" y="0"/>
                </a:lnTo>
                <a:lnTo>
                  <a:pt x="0" y="4114800"/>
                </a:lnTo>
                <a:close/>
              </a:path>
            </a:pathLst>
          </a:custGeom>
          <a:blipFill>
            <a:blip>
              <a:extLst>
                <a:ext uri="{96DAC541-7B7A-43D3-8B79-37D633B846F1}">
                  <asvg:svgBlip xmlns:asvg="http://schemas.microsoft.com/office/drawing/2016/SVG/main" r:embed="rId2"/>
                </a:ext>
              </a:extLst>
            </a:blip>
            <a:stretch>
              <a:fillRect/>
            </a:stretch>
          </a:blipFill>
        </p:spPr>
      </p:sp>
      <p:sp>
        <p:nvSpPr>
          <p:cNvPr id="4" name="Freeform 4"/>
          <p:cNvSpPr/>
          <p:nvPr/>
        </p:nvSpPr>
        <p:spPr>
          <a:xfrm flipH="1">
            <a:off x="13780087" y="5446288"/>
            <a:ext cx="4507913" cy="4840712"/>
          </a:xfrm>
          <a:custGeom>
            <a:avLst/>
            <a:gdLst/>
            <a:ahLst/>
            <a:cxnLst/>
            <a:rect l="l" t="t" r="r" b="b"/>
            <a:pathLst>
              <a:path w="4507913" h="4840712">
                <a:moveTo>
                  <a:pt x="4507913" y="0"/>
                </a:moveTo>
                <a:lnTo>
                  <a:pt x="0" y="0"/>
                </a:lnTo>
                <a:lnTo>
                  <a:pt x="0" y="4840712"/>
                </a:lnTo>
                <a:lnTo>
                  <a:pt x="4507913" y="4840712"/>
                </a:lnTo>
                <a:lnTo>
                  <a:pt x="4507913" y="0"/>
                </a:lnTo>
                <a:close/>
              </a:path>
            </a:pathLst>
          </a:custGeom>
          <a:blipFill>
            <a:blip>
              <a:extLst>
                <a:ext uri="{96DAC541-7B7A-43D3-8B79-37D633B846F1}">
                  <asvg:svgBlip xmlns:asvg="http://schemas.microsoft.com/office/drawing/2016/SVG/main" r:embed="rId3"/>
                </a:ext>
              </a:extLst>
            </a:blip>
            <a:stretch>
              <a:fillRect/>
            </a:stretch>
          </a:blipFill>
        </p:spPr>
      </p:sp>
      <p:sp>
        <p:nvSpPr>
          <p:cNvPr id="5" name="Freeform 5"/>
          <p:cNvSpPr/>
          <p:nvPr/>
        </p:nvSpPr>
        <p:spPr>
          <a:xfrm flipV="1">
            <a:off x="0" y="0"/>
            <a:ext cx="4507913" cy="4840712"/>
          </a:xfrm>
          <a:custGeom>
            <a:avLst/>
            <a:gdLst/>
            <a:ahLst/>
            <a:cxnLst/>
            <a:rect l="l" t="t" r="r" b="b"/>
            <a:pathLst>
              <a:path w="4507913" h="4840712">
                <a:moveTo>
                  <a:pt x="0" y="4840712"/>
                </a:moveTo>
                <a:lnTo>
                  <a:pt x="4507913" y="4840712"/>
                </a:lnTo>
                <a:lnTo>
                  <a:pt x="4507913" y="0"/>
                </a:lnTo>
                <a:lnTo>
                  <a:pt x="0" y="0"/>
                </a:lnTo>
                <a:lnTo>
                  <a:pt x="0" y="4840712"/>
                </a:lnTo>
                <a:close/>
              </a:path>
            </a:pathLst>
          </a:custGeom>
          <a:blipFill>
            <a:blip>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12622182" y="0"/>
            <a:ext cx="5665818" cy="4114800"/>
          </a:xfrm>
          <a:custGeom>
            <a:avLst/>
            <a:gdLst/>
            <a:ahLst/>
            <a:cxnLst/>
            <a:rect l="l" t="t" r="r" b="b"/>
            <a:pathLst>
              <a:path w="5665818" h="4114800">
                <a:moveTo>
                  <a:pt x="5665818" y="0"/>
                </a:moveTo>
                <a:lnTo>
                  <a:pt x="0" y="0"/>
                </a:lnTo>
                <a:lnTo>
                  <a:pt x="0" y="4114800"/>
                </a:lnTo>
                <a:lnTo>
                  <a:pt x="5665818" y="4114800"/>
                </a:lnTo>
                <a:lnTo>
                  <a:pt x="5665818" y="0"/>
                </a:lnTo>
                <a:close/>
              </a:path>
            </a:pathLst>
          </a:custGeom>
          <a:blipFill>
            <a:blip>
              <a:extLst>
                <a:ext uri="{96DAC541-7B7A-43D3-8B79-37D633B846F1}">
                  <asvg:svgBlip xmlns:asvg="http://schemas.microsoft.com/office/drawing/2016/SVG/main" r:embed="rId2"/>
                </a:ext>
              </a:extLst>
            </a:blip>
            <a:stretch>
              <a:fillRect/>
            </a:stretch>
          </a:blipFill>
        </p:spPr>
      </p:sp>
      <p:sp>
        <p:nvSpPr>
          <p:cNvPr id="7" name="TextBox 7"/>
          <p:cNvSpPr txBox="1"/>
          <p:nvPr/>
        </p:nvSpPr>
        <p:spPr>
          <a:xfrm>
            <a:off x="17273205" y="9820578"/>
            <a:ext cx="337659"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26</a:t>
            </a:r>
          </a:p>
        </p:txBody>
      </p:sp>
      <p:grpSp>
        <p:nvGrpSpPr>
          <p:cNvPr id="8" name="Group 8"/>
          <p:cNvGrpSpPr>
            <a:grpSpLocks noChangeAspect="1"/>
          </p:cNvGrpSpPr>
          <p:nvPr/>
        </p:nvGrpSpPr>
        <p:grpSpPr>
          <a:xfrm>
            <a:off x="0" y="9559953"/>
            <a:ext cx="3771899" cy="727042"/>
            <a:chOff x="0" y="0"/>
            <a:chExt cx="5029198" cy="969390"/>
          </a:xfrm>
        </p:grpSpPr>
        <p:sp>
          <p:nvSpPr>
            <p:cNvPr id="9" name="Freeform 9"/>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4"/>
              <a:stretch>
                <a:fillRect t="-144" b="-144"/>
              </a:stretch>
            </a:blipFill>
          </p:spPr>
        </p:sp>
      </p:grpSp>
      <p:sp>
        <p:nvSpPr>
          <p:cNvPr id="10" name="TextBox 10"/>
          <p:cNvSpPr txBox="1"/>
          <p:nvPr/>
        </p:nvSpPr>
        <p:spPr>
          <a:xfrm>
            <a:off x="15550514" y="9853244"/>
            <a:ext cx="1216343" cy="309243"/>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8/26/2025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273205" y="9820578"/>
            <a:ext cx="197168"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3</a:t>
            </a:r>
          </a:p>
        </p:txBody>
      </p:sp>
      <p:sp>
        <p:nvSpPr>
          <p:cNvPr id="3" name="Freeform 3"/>
          <p:cNvSpPr/>
          <p:nvPr/>
        </p:nvSpPr>
        <p:spPr>
          <a:xfrm rot="-3536163">
            <a:off x="15117832" y="7419272"/>
            <a:ext cx="4507913" cy="4840712"/>
          </a:xfrm>
          <a:custGeom>
            <a:avLst/>
            <a:gdLst/>
            <a:ahLst/>
            <a:cxnLst/>
            <a:rect l="l" t="t" r="r" b="b"/>
            <a:pathLst>
              <a:path w="4507913" h="4840712">
                <a:moveTo>
                  <a:pt x="0" y="0"/>
                </a:moveTo>
                <a:lnTo>
                  <a:pt x="4507913" y="0"/>
                </a:lnTo>
                <a:lnTo>
                  <a:pt x="4507913" y="4840712"/>
                </a:lnTo>
                <a:lnTo>
                  <a:pt x="0" y="4840712"/>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4" name="Freeform 4"/>
          <p:cNvSpPr/>
          <p:nvPr/>
        </p:nvSpPr>
        <p:spPr>
          <a:xfrm flipV="1">
            <a:off x="-1391640" y="-1391656"/>
            <a:ext cx="4507913" cy="4840712"/>
          </a:xfrm>
          <a:custGeom>
            <a:avLst/>
            <a:gdLst/>
            <a:ahLst/>
            <a:cxnLst/>
            <a:rect l="l" t="t" r="r" b="b"/>
            <a:pathLst>
              <a:path w="4507913" h="4840712">
                <a:moveTo>
                  <a:pt x="0" y="4840712"/>
                </a:moveTo>
                <a:lnTo>
                  <a:pt x="4507913" y="4840712"/>
                </a:lnTo>
                <a:lnTo>
                  <a:pt x="4507913" y="0"/>
                </a:lnTo>
                <a:lnTo>
                  <a:pt x="0" y="0"/>
                </a:lnTo>
                <a:lnTo>
                  <a:pt x="0" y="4840712"/>
                </a:lnTo>
                <a:close/>
              </a:path>
            </a:pathLst>
          </a:custGeom>
          <a:blipFill>
            <a:blip>
              <a:extLst>
                <a:ext uri="{96DAC541-7B7A-43D3-8B79-37D633B846F1}">
                  <asvg:svgBlip xmlns:asvg="http://schemas.microsoft.com/office/drawing/2016/SVG/main" r:embed="rId2"/>
                </a:ext>
              </a:extLst>
            </a:blip>
            <a:stretch>
              <a:fillRect/>
            </a:stretch>
          </a:blipFill>
        </p:spPr>
      </p:sp>
      <p:grpSp>
        <p:nvGrpSpPr>
          <p:cNvPr id="5" name="Group 5"/>
          <p:cNvGrpSpPr>
            <a:grpSpLocks noChangeAspect="1"/>
          </p:cNvGrpSpPr>
          <p:nvPr/>
        </p:nvGrpSpPr>
        <p:grpSpPr>
          <a:xfrm>
            <a:off x="0" y="9559953"/>
            <a:ext cx="3771899" cy="727042"/>
            <a:chOff x="0" y="0"/>
            <a:chExt cx="5029198" cy="969390"/>
          </a:xfrm>
        </p:grpSpPr>
        <p:sp>
          <p:nvSpPr>
            <p:cNvPr id="6" name="Freeform 6"/>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3"/>
              <a:stretch>
                <a:fillRect t="-144" b="-144"/>
              </a:stretch>
            </a:blipFill>
          </p:spPr>
        </p:sp>
      </p:grpSp>
      <p:sp>
        <p:nvSpPr>
          <p:cNvPr id="7" name="TextBox 7"/>
          <p:cNvSpPr txBox="1"/>
          <p:nvPr/>
        </p:nvSpPr>
        <p:spPr>
          <a:xfrm>
            <a:off x="15550514" y="9853244"/>
            <a:ext cx="1216343" cy="276225"/>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9/11/2025</a:t>
            </a:r>
          </a:p>
        </p:txBody>
      </p:sp>
      <p:sp>
        <p:nvSpPr>
          <p:cNvPr id="8" name="TextBox 8"/>
          <p:cNvSpPr txBox="1"/>
          <p:nvPr/>
        </p:nvSpPr>
        <p:spPr>
          <a:xfrm>
            <a:off x="2176819" y="1381125"/>
            <a:ext cx="7727722" cy="788035"/>
          </a:xfrm>
          <a:prstGeom prst="rect">
            <a:avLst/>
          </a:prstGeom>
        </p:spPr>
        <p:txBody>
          <a:bodyPr lIns="0" tIns="0" rIns="0" bIns="0" rtlCol="0" anchor="t">
            <a:spAutoFit/>
          </a:bodyPr>
          <a:lstStyle/>
          <a:p>
            <a:pPr algn="l">
              <a:lnSpc>
                <a:spcPts val="6439"/>
              </a:lnSpc>
              <a:spcBef>
                <a:spcPct val="0"/>
              </a:spcBef>
            </a:pPr>
            <a:r>
              <a:rPr lang="en-US" sz="4599">
                <a:solidFill>
                  <a:srgbClr val="45474B"/>
                </a:solidFill>
                <a:latin typeface="RoxboroughCF"/>
                <a:ea typeface="RoxboroughCF"/>
                <a:cs typeface="RoxboroughCF"/>
                <a:sym typeface="RoxboroughCF"/>
              </a:rPr>
              <a:t>Introduction to the Problem</a:t>
            </a:r>
          </a:p>
        </p:txBody>
      </p:sp>
      <p:sp>
        <p:nvSpPr>
          <p:cNvPr id="9" name="TextBox 9"/>
          <p:cNvSpPr txBox="1"/>
          <p:nvPr/>
        </p:nvSpPr>
        <p:spPr>
          <a:xfrm>
            <a:off x="2636106" y="2336591"/>
            <a:ext cx="15004918" cy="2369904"/>
          </a:xfrm>
          <a:prstGeom prst="rect">
            <a:avLst/>
          </a:prstGeom>
        </p:spPr>
        <p:txBody>
          <a:bodyPr lIns="0" tIns="0" rIns="0" bIns="0" rtlCol="0" anchor="t">
            <a:spAutoFit/>
          </a:bodyPr>
          <a:lstStyle/>
          <a:p>
            <a:pPr algn="just">
              <a:lnSpc>
                <a:spcPts val="3821"/>
              </a:lnSpc>
            </a:pPr>
            <a:r>
              <a:rPr lang="en-US" sz="2547">
                <a:solidFill>
                  <a:srgbClr val="000000"/>
                </a:solidFill>
                <a:latin typeface="Cambria"/>
                <a:ea typeface="Cambria"/>
                <a:cs typeface="Cambria"/>
                <a:sym typeface="Cambria"/>
              </a:rPr>
              <a:t>Despite advances in educational technology, many institutions struggle to identify at-risk or disengaged students early enough to intervene effectively. Existing solutions often lack adaptability, transparency, data security, or real-time capabilities, resulting in delayed action and insufficient personalized support. Our framework addresses these gaps through integrated, adaptive, explainable, and secure AI-driven components.</a:t>
            </a:r>
          </a:p>
        </p:txBody>
      </p:sp>
      <p:sp>
        <p:nvSpPr>
          <p:cNvPr id="10" name="TextBox 10"/>
          <p:cNvSpPr txBox="1"/>
          <p:nvPr/>
        </p:nvSpPr>
        <p:spPr>
          <a:xfrm>
            <a:off x="2176819" y="5241870"/>
            <a:ext cx="9101414" cy="788035"/>
          </a:xfrm>
          <a:prstGeom prst="rect">
            <a:avLst/>
          </a:prstGeom>
        </p:spPr>
        <p:txBody>
          <a:bodyPr lIns="0" tIns="0" rIns="0" bIns="0" rtlCol="0" anchor="t">
            <a:spAutoFit/>
          </a:bodyPr>
          <a:lstStyle/>
          <a:p>
            <a:pPr algn="l">
              <a:lnSpc>
                <a:spcPts val="6439"/>
              </a:lnSpc>
              <a:spcBef>
                <a:spcPct val="0"/>
              </a:spcBef>
            </a:pPr>
            <a:r>
              <a:rPr lang="en-US" sz="4599">
                <a:solidFill>
                  <a:srgbClr val="45474B"/>
                </a:solidFill>
                <a:latin typeface="RoxboroughCF"/>
                <a:ea typeface="RoxboroughCF"/>
                <a:cs typeface="RoxboroughCF"/>
                <a:sym typeface="RoxboroughCF"/>
              </a:rPr>
              <a:t>Overarching Research Questions</a:t>
            </a:r>
          </a:p>
        </p:txBody>
      </p:sp>
      <p:sp>
        <p:nvSpPr>
          <p:cNvPr id="11" name="TextBox 11"/>
          <p:cNvSpPr txBox="1"/>
          <p:nvPr/>
        </p:nvSpPr>
        <p:spPr>
          <a:xfrm>
            <a:off x="2636106" y="6197335"/>
            <a:ext cx="15004918" cy="2369904"/>
          </a:xfrm>
          <a:prstGeom prst="rect">
            <a:avLst/>
          </a:prstGeom>
        </p:spPr>
        <p:txBody>
          <a:bodyPr lIns="0" tIns="0" rIns="0" bIns="0" rtlCol="0" anchor="t">
            <a:spAutoFit/>
          </a:bodyPr>
          <a:lstStyle/>
          <a:p>
            <a:pPr marL="550071" lvl="1" indent="-275035" algn="just">
              <a:lnSpc>
                <a:spcPts val="3821"/>
              </a:lnSpc>
              <a:buFont typeface="Arial"/>
              <a:buChar char="•"/>
            </a:pPr>
            <a:r>
              <a:rPr lang="en-US" sz="2547">
                <a:solidFill>
                  <a:srgbClr val="000000"/>
                </a:solidFill>
                <a:latin typeface="Cambria"/>
                <a:ea typeface="Cambria"/>
                <a:cs typeface="Cambria"/>
                <a:sym typeface="Cambria"/>
              </a:rPr>
              <a:t>How can real-time, adaptive machine learning models improve accuracy in predicting student academic risks?</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How to design a secure and scalable analytics system that protects sensitive student data?</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What methods effectively detect student disengagement and provide personalized, timely support to reduce dropout rates?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904728" y="5612687"/>
            <a:ext cx="4507913" cy="4840712"/>
          </a:xfrm>
          <a:custGeom>
            <a:avLst/>
            <a:gdLst/>
            <a:ahLst/>
            <a:cxnLst/>
            <a:rect l="l" t="t" r="r" b="b"/>
            <a:pathLst>
              <a:path w="4507913" h="4840712">
                <a:moveTo>
                  <a:pt x="0" y="0"/>
                </a:moveTo>
                <a:lnTo>
                  <a:pt x="4507913" y="0"/>
                </a:lnTo>
                <a:lnTo>
                  <a:pt x="4507913" y="4840712"/>
                </a:lnTo>
                <a:lnTo>
                  <a:pt x="0" y="4840712"/>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TextBox 3"/>
          <p:cNvSpPr txBox="1"/>
          <p:nvPr/>
        </p:nvSpPr>
        <p:spPr>
          <a:xfrm>
            <a:off x="17273205" y="9820578"/>
            <a:ext cx="197168"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4</a:t>
            </a:r>
          </a:p>
        </p:txBody>
      </p:sp>
      <p:sp>
        <p:nvSpPr>
          <p:cNvPr id="4" name="Freeform 4"/>
          <p:cNvSpPr/>
          <p:nvPr/>
        </p:nvSpPr>
        <p:spPr>
          <a:xfrm rot="5699053" flipV="1">
            <a:off x="15503683" y="-449109"/>
            <a:ext cx="4507913" cy="4840712"/>
          </a:xfrm>
          <a:custGeom>
            <a:avLst/>
            <a:gdLst/>
            <a:ahLst/>
            <a:cxnLst/>
            <a:rect l="l" t="t" r="r" b="b"/>
            <a:pathLst>
              <a:path w="4507913" h="4840712">
                <a:moveTo>
                  <a:pt x="0" y="4840712"/>
                </a:moveTo>
                <a:lnTo>
                  <a:pt x="4507913" y="4840712"/>
                </a:lnTo>
                <a:lnTo>
                  <a:pt x="4507913" y="0"/>
                </a:lnTo>
                <a:lnTo>
                  <a:pt x="0" y="0"/>
                </a:lnTo>
                <a:lnTo>
                  <a:pt x="0" y="4840712"/>
                </a:lnTo>
                <a:close/>
              </a:path>
            </a:pathLst>
          </a:custGeom>
          <a:blipFill>
            <a:blip>
              <a:extLst>
                <a:ext uri="{96DAC541-7B7A-43D3-8B79-37D633B846F1}">
                  <asvg:svgBlip xmlns:asvg="http://schemas.microsoft.com/office/drawing/2016/SVG/main" r:embed="rId2"/>
                </a:ext>
              </a:extLst>
            </a:blip>
            <a:stretch>
              <a:fillRect/>
            </a:stretch>
          </a:blipFill>
        </p:spPr>
      </p:sp>
      <p:grpSp>
        <p:nvGrpSpPr>
          <p:cNvPr id="5" name="Group 5"/>
          <p:cNvGrpSpPr>
            <a:grpSpLocks noChangeAspect="1"/>
          </p:cNvGrpSpPr>
          <p:nvPr/>
        </p:nvGrpSpPr>
        <p:grpSpPr>
          <a:xfrm>
            <a:off x="0" y="9559953"/>
            <a:ext cx="3771899" cy="727042"/>
            <a:chOff x="0" y="0"/>
            <a:chExt cx="5029198" cy="969390"/>
          </a:xfrm>
        </p:grpSpPr>
        <p:sp>
          <p:nvSpPr>
            <p:cNvPr id="6" name="Freeform 6"/>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3"/>
              <a:stretch>
                <a:fillRect t="-144" b="-144"/>
              </a:stretch>
            </a:blipFill>
          </p:spPr>
        </p:sp>
      </p:grpSp>
      <p:sp>
        <p:nvSpPr>
          <p:cNvPr id="7" name="TextBox 7"/>
          <p:cNvSpPr txBox="1"/>
          <p:nvPr/>
        </p:nvSpPr>
        <p:spPr>
          <a:xfrm>
            <a:off x="15550514" y="9853244"/>
            <a:ext cx="1216343" cy="276225"/>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9/11/2025</a:t>
            </a:r>
          </a:p>
        </p:txBody>
      </p:sp>
      <p:sp>
        <p:nvSpPr>
          <p:cNvPr id="8" name="TextBox 8"/>
          <p:cNvSpPr txBox="1"/>
          <p:nvPr/>
        </p:nvSpPr>
        <p:spPr>
          <a:xfrm>
            <a:off x="2129988" y="933450"/>
            <a:ext cx="9101414" cy="788035"/>
          </a:xfrm>
          <a:prstGeom prst="rect">
            <a:avLst/>
          </a:prstGeom>
        </p:spPr>
        <p:txBody>
          <a:bodyPr lIns="0" tIns="0" rIns="0" bIns="0" rtlCol="0" anchor="t">
            <a:spAutoFit/>
          </a:bodyPr>
          <a:lstStyle/>
          <a:p>
            <a:pPr algn="l">
              <a:lnSpc>
                <a:spcPts val="6439"/>
              </a:lnSpc>
              <a:spcBef>
                <a:spcPct val="0"/>
              </a:spcBef>
            </a:pPr>
            <a:r>
              <a:rPr lang="en-US" sz="4599">
                <a:solidFill>
                  <a:srgbClr val="45474B"/>
                </a:solidFill>
                <a:latin typeface="RoxboroughCF"/>
                <a:ea typeface="RoxboroughCF"/>
                <a:cs typeface="RoxboroughCF"/>
                <a:sym typeface="RoxboroughCF"/>
              </a:rPr>
              <a:t>Social &amp; Research Impact </a:t>
            </a:r>
          </a:p>
        </p:txBody>
      </p:sp>
      <p:sp>
        <p:nvSpPr>
          <p:cNvPr id="9" name="TextBox 9"/>
          <p:cNvSpPr txBox="1"/>
          <p:nvPr/>
        </p:nvSpPr>
        <p:spPr>
          <a:xfrm>
            <a:off x="2449845" y="1979183"/>
            <a:ext cx="14536614" cy="3322404"/>
          </a:xfrm>
          <a:prstGeom prst="rect">
            <a:avLst/>
          </a:prstGeom>
        </p:spPr>
        <p:txBody>
          <a:bodyPr lIns="0" tIns="0" rIns="0" bIns="0" rtlCol="0" anchor="t">
            <a:spAutoFit/>
          </a:bodyPr>
          <a:lstStyle/>
          <a:p>
            <a:pPr marL="550071" lvl="1" indent="-275035" algn="just">
              <a:lnSpc>
                <a:spcPts val="3821"/>
              </a:lnSpc>
              <a:buFont typeface="Arial"/>
              <a:buChar char="•"/>
            </a:pPr>
            <a:r>
              <a:rPr lang="en-US" sz="2547">
                <a:solidFill>
                  <a:srgbClr val="000000"/>
                </a:solidFill>
                <a:latin typeface="Cambria"/>
                <a:ea typeface="Cambria"/>
                <a:cs typeface="Cambria"/>
                <a:sym typeface="Cambria"/>
              </a:rPr>
              <a:t>Empower educators with timely, reliable insights to deliver personalized interventions, promoting student retention and success.</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Advance educational AI research by integrating adaptive learning, explainability, and data security in large-scale, real-time systems.</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Contribute to equitable education by addressing diverse learner needs early, minimizing dropout rates, and supporting mental well-being.</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Create a replicable framework adaptable to various educational settings globally.</a:t>
            </a:r>
          </a:p>
        </p:txBody>
      </p:sp>
      <p:sp>
        <p:nvSpPr>
          <p:cNvPr id="10" name="TextBox 10"/>
          <p:cNvSpPr txBox="1"/>
          <p:nvPr/>
        </p:nvSpPr>
        <p:spPr>
          <a:xfrm>
            <a:off x="1885949" y="5875843"/>
            <a:ext cx="9101414" cy="788035"/>
          </a:xfrm>
          <a:prstGeom prst="rect">
            <a:avLst/>
          </a:prstGeom>
        </p:spPr>
        <p:txBody>
          <a:bodyPr lIns="0" tIns="0" rIns="0" bIns="0" rtlCol="0" anchor="t">
            <a:spAutoFit/>
          </a:bodyPr>
          <a:lstStyle/>
          <a:p>
            <a:pPr algn="l">
              <a:lnSpc>
                <a:spcPts val="6439"/>
              </a:lnSpc>
              <a:spcBef>
                <a:spcPct val="0"/>
              </a:spcBef>
            </a:pPr>
            <a:r>
              <a:rPr lang="en-US" sz="4599">
                <a:solidFill>
                  <a:srgbClr val="45474B"/>
                </a:solidFill>
                <a:latin typeface="RoxboroughCF"/>
                <a:ea typeface="RoxboroughCF"/>
                <a:cs typeface="RoxboroughCF"/>
                <a:sym typeface="RoxboroughCF"/>
              </a:rPr>
              <a:t>Constraints, Limitations</a:t>
            </a:r>
          </a:p>
        </p:txBody>
      </p:sp>
      <p:sp>
        <p:nvSpPr>
          <p:cNvPr id="11" name="TextBox 11"/>
          <p:cNvSpPr txBox="1"/>
          <p:nvPr/>
        </p:nvSpPr>
        <p:spPr>
          <a:xfrm>
            <a:off x="2465455" y="6921053"/>
            <a:ext cx="15004918" cy="1893654"/>
          </a:xfrm>
          <a:prstGeom prst="rect">
            <a:avLst/>
          </a:prstGeom>
        </p:spPr>
        <p:txBody>
          <a:bodyPr lIns="0" tIns="0" rIns="0" bIns="0" rtlCol="0" anchor="t">
            <a:spAutoFit/>
          </a:bodyPr>
          <a:lstStyle/>
          <a:p>
            <a:pPr marL="550071" lvl="1" indent="-275035" algn="just">
              <a:lnSpc>
                <a:spcPts val="3821"/>
              </a:lnSpc>
              <a:buFont typeface="Arial"/>
              <a:buChar char="•"/>
            </a:pPr>
            <a:r>
              <a:rPr lang="en-US" sz="2547">
                <a:solidFill>
                  <a:srgbClr val="000000"/>
                </a:solidFill>
                <a:latin typeface="Cambria"/>
                <a:ea typeface="Cambria"/>
                <a:cs typeface="Cambria"/>
                <a:sym typeface="Cambria"/>
              </a:rPr>
              <a:t>Availability and quality of comprehensive multi-modal data.</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Computational overhead of real-time processing at scale.</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Ensuring privacy compliance while maximizing data utility.</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Potential delays in intervention effectiveness due to external factors.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273205" y="9820578"/>
            <a:ext cx="197168"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5</a:t>
            </a:r>
          </a:p>
        </p:txBody>
      </p:sp>
      <p:sp>
        <p:nvSpPr>
          <p:cNvPr id="3" name="Freeform 3"/>
          <p:cNvSpPr/>
          <p:nvPr/>
        </p:nvSpPr>
        <p:spPr>
          <a:xfrm>
            <a:off x="-1715706" y="6663878"/>
            <a:ext cx="4507913" cy="4840712"/>
          </a:xfrm>
          <a:custGeom>
            <a:avLst/>
            <a:gdLst/>
            <a:ahLst/>
            <a:cxnLst/>
            <a:rect l="l" t="t" r="r" b="b"/>
            <a:pathLst>
              <a:path w="4507913" h="4840712">
                <a:moveTo>
                  <a:pt x="0" y="0"/>
                </a:moveTo>
                <a:lnTo>
                  <a:pt x="4507913" y="0"/>
                </a:lnTo>
                <a:lnTo>
                  <a:pt x="4507913" y="4840712"/>
                </a:lnTo>
                <a:lnTo>
                  <a:pt x="0" y="4840712"/>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4" name="Freeform 4"/>
          <p:cNvSpPr/>
          <p:nvPr/>
        </p:nvSpPr>
        <p:spPr>
          <a:xfrm rot="-10800000">
            <a:off x="13780087" y="0"/>
            <a:ext cx="4507913" cy="4840712"/>
          </a:xfrm>
          <a:custGeom>
            <a:avLst/>
            <a:gdLst/>
            <a:ahLst/>
            <a:cxnLst/>
            <a:rect l="l" t="t" r="r" b="b"/>
            <a:pathLst>
              <a:path w="4507913" h="4840712">
                <a:moveTo>
                  <a:pt x="0" y="0"/>
                </a:moveTo>
                <a:lnTo>
                  <a:pt x="4507913" y="0"/>
                </a:lnTo>
                <a:lnTo>
                  <a:pt x="4507913" y="4840712"/>
                </a:lnTo>
                <a:lnTo>
                  <a:pt x="0" y="4840712"/>
                </a:lnTo>
                <a:lnTo>
                  <a:pt x="0" y="0"/>
                </a:lnTo>
                <a:close/>
              </a:path>
            </a:pathLst>
          </a:custGeom>
          <a:blipFill>
            <a:blip>
              <a:extLst>
                <a:ext uri="{96DAC541-7B7A-43D3-8B79-37D633B846F1}">
                  <asvg:svgBlip xmlns:asvg="http://schemas.microsoft.com/office/drawing/2016/SVG/main" r:embed="rId2"/>
                </a:ext>
              </a:extLst>
            </a:blip>
            <a:stretch>
              <a:fillRect/>
            </a:stretch>
          </a:blipFill>
        </p:spPr>
      </p:sp>
      <p:grpSp>
        <p:nvGrpSpPr>
          <p:cNvPr id="5" name="Group 5"/>
          <p:cNvGrpSpPr>
            <a:grpSpLocks noChangeAspect="1"/>
          </p:cNvGrpSpPr>
          <p:nvPr/>
        </p:nvGrpSpPr>
        <p:grpSpPr>
          <a:xfrm>
            <a:off x="0" y="9559953"/>
            <a:ext cx="3771899" cy="727042"/>
            <a:chOff x="0" y="0"/>
            <a:chExt cx="5029198" cy="969390"/>
          </a:xfrm>
        </p:grpSpPr>
        <p:sp>
          <p:nvSpPr>
            <p:cNvPr id="6" name="Freeform 6"/>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3"/>
              <a:stretch>
                <a:fillRect t="-144" b="-144"/>
              </a:stretch>
            </a:blipFill>
          </p:spPr>
        </p:sp>
      </p:grpSp>
      <p:sp>
        <p:nvSpPr>
          <p:cNvPr id="7" name="TextBox 7"/>
          <p:cNvSpPr txBox="1"/>
          <p:nvPr/>
        </p:nvSpPr>
        <p:spPr>
          <a:xfrm>
            <a:off x="15550514" y="9853244"/>
            <a:ext cx="1216343" cy="276225"/>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9/11/2025</a:t>
            </a:r>
          </a:p>
        </p:txBody>
      </p:sp>
      <p:sp>
        <p:nvSpPr>
          <p:cNvPr id="8" name="TextBox 8"/>
          <p:cNvSpPr txBox="1"/>
          <p:nvPr/>
        </p:nvSpPr>
        <p:spPr>
          <a:xfrm>
            <a:off x="2535852" y="617981"/>
            <a:ext cx="9101414" cy="788035"/>
          </a:xfrm>
          <a:prstGeom prst="rect">
            <a:avLst/>
          </a:prstGeom>
        </p:spPr>
        <p:txBody>
          <a:bodyPr lIns="0" tIns="0" rIns="0" bIns="0" rtlCol="0" anchor="t">
            <a:spAutoFit/>
          </a:bodyPr>
          <a:lstStyle/>
          <a:p>
            <a:pPr algn="l">
              <a:lnSpc>
                <a:spcPts val="6439"/>
              </a:lnSpc>
              <a:spcBef>
                <a:spcPct val="0"/>
              </a:spcBef>
            </a:pPr>
            <a:r>
              <a:rPr lang="en-US" sz="4599">
                <a:solidFill>
                  <a:srgbClr val="45474B"/>
                </a:solidFill>
                <a:latin typeface="RoxboroughCF"/>
                <a:ea typeface="RoxboroughCF"/>
                <a:cs typeface="RoxboroughCF"/>
                <a:sym typeface="RoxboroughCF"/>
              </a:rPr>
              <a:t>Previous Research Shortcomings</a:t>
            </a:r>
          </a:p>
        </p:txBody>
      </p:sp>
      <p:sp>
        <p:nvSpPr>
          <p:cNvPr id="9" name="TextBox 9"/>
          <p:cNvSpPr txBox="1"/>
          <p:nvPr/>
        </p:nvSpPr>
        <p:spPr>
          <a:xfrm>
            <a:off x="2535852" y="4907992"/>
            <a:ext cx="9101414" cy="788035"/>
          </a:xfrm>
          <a:prstGeom prst="rect">
            <a:avLst/>
          </a:prstGeom>
        </p:spPr>
        <p:txBody>
          <a:bodyPr lIns="0" tIns="0" rIns="0" bIns="0" rtlCol="0" anchor="t">
            <a:spAutoFit/>
          </a:bodyPr>
          <a:lstStyle/>
          <a:p>
            <a:pPr algn="l">
              <a:lnSpc>
                <a:spcPts val="6439"/>
              </a:lnSpc>
              <a:spcBef>
                <a:spcPct val="0"/>
              </a:spcBef>
            </a:pPr>
            <a:r>
              <a:rPr lang="en-US" sz="4599">
                <a:solidFill>
                  <a:srgbClr val="45474B"/>
                </a:solidFill>
                <a:latin typeface="RoxboroughCF"/>
                <a:ea typeface="RoxboroughCF"/>
                <a:cs typeface="RoxboroughCF"/>
                <a:sym typeface="RoxboroughCF"/>
              </a:rPr>
              <a:t>Our Approach</a:t>
            </a:r>
          </a:p>
        </p:txBody>
      </p:sp>
      <p:sp>
        <p:nvSpPr>
          <p:cNvPr id="10" name="TextBox 10"/>
          <p:cNvSpPr txBox="1"/>
          <p:nvPr/>
        </p:nvSpPr>
        <p:spPr>
          <a:xfrm>
            <a:off x="2995139" y="1573446"/>
            <a:ext cx="15004918" cy="2846154"/>
          </a:xfrm>
          <a:prstGeom prst="rect">
            <a:avLst/>
          </a:prstGeom>
        </p:spPr>
        <p:txBody>
          <a:bodyPr lIns="0" tIns="0" rIns="0" bIns="0" rtlCol="0" anchor="t">
            <a:spAutoFit/>
          </a:bodyPr>
          <a:lstStyle/>
          <a:p>
            <a:pPr marL="550071" lvl="1" indent="-275035" algn="just">
              <a:lnSpc>
                <a:spcPts val="3821"/>
              </a:lnSpc>
              <a:buFont typeface="Arial"/>
              <a:buChar char="•"/>
            </a:pPr>
            <a:r>
              <a:rPr lang="en-US" sz="2547">
                <a:solidFill>
                  <a:srgbClr val="000000"/>
                </a:solidFill>
                <a:latin typeface="Cambria"/>
                <a:ea typeface="Cambria"/>
                <a:cs typeface="Cambria"/>
                <a:sym typeface="Cambria"/>
              </a:rPr>
              <a:t>Limited Adaptability</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Partial Data Utilization</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Lack of Explainability and Trust</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Insufficient Real-Time Capability</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Data Privacy and Security Gaps</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Limited Engagement Detection</a:t>
            </a:r>
          </a:p>
        </p:txBody>
      </p:sp>
      <p:sp>
        <p:nvSpPr>
          <p:cNvPr id="11" name="TextBox 11"/>
          <p:cNvSpPr txBox="1"/>
          <p:nvPr/>
        </p:nvSpPr>
        <p:spPr>
          <a:xfrm>
            <a:off x="2995139" y="5863457"/>
            <a:ext cx="15004918" cy="2846154"/>
          </a:xfrm>
          <a:prstGeom prst="rect">
            <a:avLst/>
          </a:prstGeom>
        </p:spPr>
        <p:txBody>
          <a:bodyPr lIns="0" tIns="0" rIns="0" bIns="0" rtlCol="0" anchor="t">
            <a:spAutoFit/>
          </a:bodyPr>
          <a:lstStyle/>
          <a:p>
            <a:pPr marL="550071" lvl="1" indent="-275035" algn="just">
              <a:lnSpc>
                <a:spcPts val="3821"/>
              </a:lnSpc>
              <a:buFont typeface="Arial"/>
              <a:buChar char="•"/>
            </a:pPr>
            <a:r>
              <a:rPr lang="en-US" sz="2547">
                <a:solidFill>
                  <a:srgbClr val="000000"/>
                </a:solidFill>
                <a:latin typeface="Cambria"/>
                <a:ea typeface="Cambria"/>
                <a:cs typeface="Cambria"/>
                <a:sym typeface="Cambria"/>
              </a:rPr>
              <a:t>Adaptive Penalty-Augmented Ensemble Learning</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Comprehensive Multi-Modal Data Fusion</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Explainable AI Integration</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Real-Time Processing Framework</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Secure and Optimized Analytics Platform</a:t>
            </a:r>
          </a:p>
          <a:p>
            <a:pPr marL="550071" lvl="1" indent="-275035" algn="just">
              <a:lnSpc>
                <a:spcPts val="3821"/>
              </a:lnSpc>
              <a:buFont typeface="Arial"/>
              <a:buChar char="•"/>
            </a:pPr>
            <a:r>
              <a:rPr lang="en-US" sz="2547">
                <a:solidFill>
                  <a:srgbClr val="000000"/>
                </a:solidFill>
                <a:latin typeface="Cambria"/>
                <a:ea typeface="Cambria"/>
                <a:cs typeface="Cambria"/>
                <a:sym typeface="Cambria"/>
              </a:rPr>
              <a:t>Proactive Disengagement Detection Module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610322">
            <a:off x="14637780" y="-1391656"/>
            <a:ext cx="4507913" cy="4840712"/>
          </a:xfrm>
          <a:custGeom>
            <a:avLst/>
            <a:gdLst/>
            <a:ahLst/>
            <a:cxnLst/>
            <a:rect l="l" t="t" r="r" b="b"/>
            <a:pathLst>
              <a:path w="4507913" h="4840712">
                <a:moveTo>
                  <a:pt x="0" y="0"/>
                </a:moveTo>
                <a:lnTo>
                  <a:pt x="4507914" y="0"/>
                </a:lnTo>
                <a:lnTo>
                  <a:pt x="4507914" y="4840712"/>
                </a:lnTo>
                <a:lnTo>
                  <a:pt x="0" y="4840712"/>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flipV="1">
            <a:off x="-1391640" y="-1391656"/>
            <a:ext cx="4507913" cy="4840712"/>
          </a:xfrm>
          <a:custGeom>
            <a:avLst/>
            <a:gdLst/>
            <a:ahLst/>
            <a:cxnLst/>
            <a:rect l="l" t="t" r="r" b="b"/>
            <a:pathLst>
              <a:path w="4507913" h="4840712">
                <a:moveTo>
                  <a:pt x="0" y="4840712"/>
                </a:moveTo>
                <a:lnTo>
                  <a:pt x="4507913" y="4840712"/>
                </a:lnTo>
                <a:lnTo>
                  <a:pt x="4507913" y="0"/>
                </a:lnTo>
                <a:lnTo>
                  <a:pt x="0" y="0"/>
                </a:lnTo>
                <a:lnTo>
                  <a:pt x="0" y="4840712"/>
                </a:lnTo>
                <a:close/>
              </a:path>
            </a:pathLst>
          </a:custGeom>
          <a:blipFill>
            <a:blip>
              <a:extLst>
                <a:ext uri="{96DAC541-7B7A-43D3-8B79-37D633B846F1}">
                  <asvg:svgBlip xmlns:asvg="http://schemas.microsoft.com/office/drawing/2016/SVG/main" r:embed="rId2"/>
                </a:ext>
              </a:extLst>
            </a:blip>
            <a:stretch>
              <a:fillRect/>
            </a:stretch>
          </a:blipFill>
        </p:spPr>
      </p:sp>
      <p:grpSp>
        <p:nvGrpSpPr>
          <p:cNvPr id="4" name="Group 4"/>
          <p:cNvGrpSpPr>
            <a:grpSpLocks noChangeAspect="1"/>
          </p:cNvGrpSpPr>
          <p:nvPr/>
        </p:nvGrpSpPr>
        <p:grpSpPr>
          <a:xfrm>
            <a:off x="0" y="9559953"/>
            <a:ext cx="3771899" cy="727042"/>
            <a:chOff x="0" y="0"/>
            <a:chExt cx="5029198" cy="969390"/>
          </a:xfrm>
        </p:grpSpPr>
        <p:sp>
          <p:nvSpPr>
            <p:cNvPr id="5" name="Freeform 5"/>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3"/>
              <a:stretch>
                <a:fillRect t="-144" b="-144"/>
              </a:stretch>
            </a:blipFill>
          </p:spPr>
        </p:sp>
      </p:grpSp>
      <p:sp>
        <p:nvSpPr>
          <p:cNvPr id="6" name="Freeform 6"/>
          <p:cNvSpPr/>
          <p:nvPr/>
        </p:nvSpPr>
        <p:spPr>
          <a:xfrm>
            <a:off x="4434992" y="1645137"/>
            <a:ext cx="10184834" cy="7613163"/>
          </a:xfrm>
          <a:custGeom>
            <a:avLst/>
            <a:gdLst/>
            <a:ahLst/>
            <a:cxnLst/>
            <a:rect l="l" t="t" r="r" b="b"/>
            <a:pathLst>
              <a:path w="10184834" h="7613163">
                <a:moveTo>
                  <a:pt x="0" y="0"/>
                </a:moveTo>
                <a:lnTo>
                  <a:pt x="10184834" y="0"/>
                </a:lnTo>
                <a:lnTo>
                  <a:pt x="10184834" y="7613163"/>
                </a:lnTo>
                <a:lnTo>
                  <a:pt x="0" y="7613163"/>
                </a:lnTo>
                <a:lnTo>
                  <a:pt x="0" y="0"/>
                </a:lnTo>
                <a:close/>
              </a:path>
            </a:pathLst>
          </a:custGeom>
          <a:blipFill>
            <a:blip r:embed="rId4"/>
            <a:stretch>
              <a:fillRect/>
            </a:stretch>
          </a:blipFill>
        </p:spPr>
      </p:sp>
      <p:sp>
        <p:nvSpPr>
          <p:cNvPr id="7" name="TextBox 7"/>
          <p:cNvSpPr txBox="1"/>
          <p:nvPr/>
        </p:nvSpPr>
        <p:spPr>
          <a:xfrm>
            <a:off x="17273205" y="9820578"/>
            <a:ext cx="197168"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6</a:t>
            </a:r>
          </a:p>
        </p:txBody>
      </p:sp>
      <p:sp>
        <p:nvSpPr>
          <p:cNvPr id="8" name="TextBox 8"/>
          <p:cNvSpPr txBox="1"/>
          <p:nvPr/>
        </p:nvSpPr>
        <p:spPr>
          <a:xfrm>
            <a:off x="15550514" y="9853244"/>
            <a:ext cx="1216343" cy="276225"/>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9/11/2025</a:t>
            </a:r>
          </a:p>
        </p:txBody>
      </p:sp>
      <p:sp>
        <p:nvSpPr>
          <p:cNvPr id="9" name="TextBox 9"/>
          <p:cNvSpPr txBox="1"/>
          <p:nvPr/>
        </p:nvSpPr>
        <p:spPr>
          <a:xfrm>
            <a:off x="2535852" y="617981"/>
            <a:ext cx="9101414" cy="788035"/>
          </a:xfrm>
          <a:prstGeom prst="rect">
            <a:avLst/>
          </a:prstGeom>
        </p:spPr>
        <p:txBody>
          <a:bodyPr lIns="0" tIns="0" rIns="0" bIns="0" rtlCol="0" anchor="t">
            <a:spAutoFit/>
          </a:bodyPr>
          <a:lstStyle/>
          <a:p>
            <a:pPr algn="l">
              <a:lnSpc>
                <a:spcPts val="6439"/>
              </a:lnSpc>
              <a:spcBef>
                <a:spcPct val="0"/>
              </a:spcBef>
            </a:pPr>
            <a:r>
              <a:rPr lang="en-US" sz="4599">
                <a:solidFill>
                  <a:srgbClr val="45474B"/>
                </a:solidFill>
                <a:latin typeface="RoxboroughCF"/>
                <a:ea typeface="RoxboroughCF"/>
                <a:cs typeface="RoxboroughCF"/>
                <a:sym typeface="RoxboroughCF"/>
              </a:rPr>
              <a:t>System Diagram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3780087" y="5446288"/>
            <a:ext cx="4507913" cy="4840712"/>
          </a:xfrm>
          <a:custGeom>
            <a:avLst/>
            <a:gdLst/>
            <a:ahLst/>
            <a:cxnLst/>
            <a:rect l="l" t="t" r="r" b="b"/>
            <a:pathLst>
              <a:path w="4507913" h="4840712">
                <a:moveTo>
                  <a:pt x="4507913" y="0"/>
                </a:moveTo>
                <a:lnTo>
                  <a:pt x="0" y="0"/>
                </a:lnTo>
                <a:lnTo>
                  <a:pt x="0" y="4840712"/>
                </a:lnTo>
                <a:lnTo>
                  <a:pt x="4507913" y="4840712"/>
                </a:lnTo>
                <a:lnTo>
                  <a:pt x="4507913"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flipH="1">
            <a:off x="12622182" y="0"/>
            <a:ext cx="5665818" cy="4114800"/>
          </a:xfrm>
          <a:custGeom>
            <a:avLst/>
            <a:gdLst/>
            <a:ahLst/>
            <a:cxnLst/>
            <a:rect l="l" t="t" r="r" b="b"/>
            <a:pathLst>
              <a:path w="5665818" h="4114800">
                <a:moveTo>
                  <a:pt x="5665818" y="0"/>
                </a:moveTo>
                <a:lnTo>
                  <a:pt x="0" y="0"/>
                </a:lnTo>
                <a:lnTo>
                  <a:pt x="0" y="4114800"/>
                </a:lnTo>
                <a:lnTo>
                  <a:pt x="5665818" y="4114800"/>
                </a:lnTo>
                <a:lnTo>
                  <a:pt x="5665818" y="0"/>
                </a:lnTo>
                <a:close/>
              </a:path>
            </a:pathLst>
          </a:custGeom>
          <a:blipFill>
            <a:blip>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0" y="10015365"/>
            <a:ext cx="18288000" cy="272415"/>
            <a:chOff x="0" y="0"/>
            <a:chExt cx="24384000" cy="363220"/>
          </a:xfrm>
        </p:grpSpPr>
        <p:sp>
          <p:nvSpPr>
            <p:cNvPr id="5" name="Freeform 5"/>
            <p:cNvSpPr/>
            <p:nvPr/>
          </p:nvSpPr>
          <p:spPr>
            <a:xfrm>
              <a:off x="0" y="0"/>
              <a:ext cx="24384000" cy="362204"/>
            </a:xfrm>
            <a:custGeom>
              <a:avLst/>
              <a:gdLst/>
              <a:ahLst/>
              <a:cxnLst/>
              <a:rect l="l" t="t" r="r" b="b"/>
              <a:pathLst>
                <a:path w="24384000" h="362204">
                  <a:moveTo>
                    <a:pt x="9606534" y="0"/>
                  </a:moveTo>
                  <a:lnTo>
                    <a:pt x="0" y="362204"/>
                  </a:lnTo>
                  <a:lnTo>
                    <a:pt x="24384000" y="362204"/>
                  </a:lnTo>
                  <a:lnTo>
                    <a:pt x="9606534" y="0"/>
                  </a:lnTo>
                  <a:close/>
                </a:path>
              </a:pathLst>
            </a:custGeom>
            <a:solidFill>
              <a:srgbClr val="FFFFFF">
                <a:alpha val="3922"/>
              </a:srgbClr>
            </a:solidFill>
          </p:spPr>
        </p:sp>
      </p:grpSp>
      <p:grpSp>
        <p:nvGrpSpPr>
          <p:cNvPr id="6" name="Group 6"/>
          <p:cNvGrpSpPr/>
          <p:nvPr/>
        </p:nvGrpSpPr>
        <p:grpSpPr>
          <a:xfrm>
            <a:off x="-1497080" y="1782631"/>
            <a:ext cx="16146454" cy="6367237"/>
            <a:chOff x="0" y="0"/>
            <a:chExt cx="21528606" cy="8489650"/>
          </a:xfrm>
        </p:grpSpPr>
        <p:grpSp>
          <p:nvGrpSpPr>
            <p:cNvPr id="7" name="Group 7"/>
            <p:cNvGrpSpPr/>
            <p:nvPr/>
          </p:nvGrpSpPr>
          <p:grpSpPr>
            <a:xfrm>
              <a:off x="0" y="0"/>
              <a:ext cx="21528606" cy="8489650"/>
              <a:chOff x="0" y="0"/>
              <a:chExt cx="4036942" cy="1591939"/>
            </a:xfrm>
          </p:grpSpPr>
          <p:sp>
            <p:nvSpPr>
              <p:cNvPr id="8" name="Freeform 8"/>
              <p:cNvSpPr/>
              <p:nvPr/>
            </p:nvSpPr>
            <p:spPr>
              <a:xfrm>
                <a:off x="0" y="0"/>
                <a:ext cx="4036942" cy="1591939"/>
              </a:xfrm>
              <a:custGeom>
                <a:avLst/>
                <a:gdLst/>
                <a:ahLst/>
                <a:cxnLst/>
                <a:rect l="l" t="t" r="r" b="b"/>
                <a:pathLst>
                  <a:path w="4036942" h="1591939">
                    <a:moveTo>
                      <a:pt x="50509" y="0"/>
                    </a:moveTo>
                    <a:lnTo>
                      <a:pt x="3986433" y="0"/>
                    </a:lnTo>
                    <a:cubicBezTo>
                      <a:pt x="3999829" y="0"/>
                      <a:pt x="4012676" y="5321"/>
                      <a:pt x="4022148" y="14794"/>
                    </a:cubicBezTo>
                    <a:cubicBezTo>
                      <a:pt x="4031621" y="24266"/>
                      <a:pt x="4036942" y="37113"/>
                      <a:pt x="4036942" y="50509"/>
                    </a:cubicBezTo>
                    <a:lnTo>
                      <a:pt x="4036942" y="1541430"/>
                    </a:lnTo>
                    <a:cubicBezTo>
                      <a:pt x="4036942" y="1554826"/>
                      <a:pt x="4031621" y="1567673"/>
                      <a:pt x="4022148" y="1577145"/>
                    </a:cubicBezTo>
                    <a:cubicBezTo>
                      <a:pt x="4012676" y="1586617"/>
                      <a:pt x="3999829" y="1591939"/>
                      <a:pt x="3986433" y="1591939"/>
                    </a:cubicBezTo>
                    <a:lnTo>
                      <a:pt x="50509" y="1591939"/>
                    </a:lnTo>
                    <a:cubicBezTo>
                      <a:pt x="37113" y="1591939"/>
                      <a:pt x="24266" y="1586617"/>
                      <a:pt x="14794" y="1577145"/>
                    </a:cubicBezTo>
                    <a:cubicBezTo>
                      <a:pt x="5321" y="1567673"/>
                      <a:pt x="0" y="1554826"/>
                      <a:pt x="0" y="1541430"/>
                    </a:cubicBezTo>
                    <a:lnTo>
                      <a:pt x="0" y="50509"/>
                    </a:lnTo>
                    <a:cubicBezTo>
                      <a:pt x="0" y="37113"/>
                      <a:pt x="5321" y="24266"/>
                      <a:pt x="14794" y="14794"/>
                    </a:cubicBezTo>
                    <a:cubicBezTo>
                      <a:pt x="24266" y="5321"/>
                      <a:pt x="37113" y="0"/>
                      <a:pt x="50509" y="0"/>
                    </a:cubicBezTo>
                    <a:close/>
                  </a:path>
                </a:pathLst>
              </a:custGeom>
              <a:gradFill rotWithShape="1">
                <a:gsLst>
                  <a:gs pos="0">
                    <a:srgbClr val="6C7E6B">
                      <a:alpha val="42000"/>
                    </a:srgbClr>
                  </a:gs>
                  <a:gs pos="33333">
                    <a:srgbClr val="45474B">
                      <a:alpha val="42000"/>
                    </a:srgbClr>
                  </a:gs>
                  <a:gs pos="66667">
                    <a:srgbClr val="6C7E6B">
                      <a:alpha val="26670"/>
                    </a:srgbClr>
                  </a:gs>
                  <a:gs pos="100000">
                    <a:srgbClr val="899889">
                      <a:alpha val="25410"/>
                    </a:srgbClr>
                  </a:gs>
                </a:gsLst>
                <a:lin ang="0"/>
              </a:gradFill>
            </p:spPr>
          </p:sp>
          <p:sp>
            <p:nvSpPr>
              <p:cNvPr id="9" name="TextBox 9"/>
              <p:cNvSpPr txBox="1"/>
              <p:nvPr/>
            </p:nvSpPr>
            <p:spPr>
              <a:xfrm>
                <a:off x="0" y="-9525"/>
                <a:ext cx="4036942" cy="1601464"/>
              </a:xfrm>
              <a:prstGeom prst="rect">
                <a:avLst/>
              </a:prstGeom>
            </p:spPr>
            <p:txBody>
              <a:bodyPr lIns="50800" tIns="50800" rIns="50800" bIns="50800" rtlCol="0" anchor="ctr"/>
              <a:lstStyle/>
              <a:p>
                <a:pPr algn="ctr">
                  <a:lnSpc>
                    <a:spcPts val="2159"/>
                  </a:lnSpc>
                </a:pPr>
                <a:endParaRPr/>
              </a:p>
            </p:txBody>
          </p:sp>
        </p:grpSp>
        <p:sp>
          <p:nvSpPr>
            <p:cNvPr id="10" name="TextBox 10"/>
            <p:cNvSpPr txBox="1"/>
            <p:nvPr/>
          </p:nvSpPr>
          <p:spPr>
            <a:xfrm>
              <a:off x="3162011" y="1495028"/>
              <a:ext cx="16901406" cy="5413869"/>
            </a:xfrm>
            <a:prstGeom prst="rect">
              <a:avLst/>
            </a:prstGeom>
          </p:spPr>
          <p:txBody>
            <a:bodyPr lIns="0" tIns="0" rIns="0" bIns="0" rtlCol="0" anchor="t">
              <a:spAutoFit/>
            </a:bodyPr>
            <a:lstStyle/>
            <a:p>
              <a:pPr algn="l">
                <a:lnSpc>
                  <a:spcPts val="6489"/>
                </a:lnSpc>
              </a:pPr>
              <a:r>
                <a:rPr lang="en-US" sz="4635" b="1">
                  <a:solidFill>
                    <a:srgbClr val="393125"/>
                  </a:solidFill>
                  <a:latin typeface="Canva Sans Bold"/>
                  <a:ea typeface="Canva Sans Bold"/>
                  <a:cs typeface="Canva Sans Bold"/>
                  <a:sym typeface="Canva Sans Bold"/>
                </a:rPr>
                <a:t>DESIGN AND DEVELOPMENT OF AN ADAPTIVE PENALTY-AUGMENTED ENSEMBLE MACHINE LEARNING ENGINE FOR REAL-TIME STUDENT RISK SCORING AND PREDICTION</a:t>
              </a:r>
            </a:p>
          </p:txBody>
        </p:sp>
      </p:grpSp>
      <p:grpSp>
        <p:nvGrpSpPr>
          <p:cNvPr id="11" name="Group 11"/>
          <p:cNvGrpSpPr/>
          <p:nvPr/>
        </p:nvGrpSpPr>
        <p:grpSpPr>
          <a:xfrm>
            <a:off x="12622182" y="594376"/>
            <a:ext cx="3411861" cy="341186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24370" t="-65360" r="-20896" b="-92892"/>
              </a:stretch>
            </a:blipFill>
          </p:spPr>
        </p:sp>
      </p:grpSp>
      <p:grpSp>
        <p:nvGrpSpPr>
          <p:cNvPr id="13" name="Group 13"/>
          <p:cNvGrpSpPr/>
          <p:nvPr/>
        </p:nvGrpSpPr>
        <p:grpSpPr>
          <a:xfrm>
            <a:off x="0" y="9559953"/>
            <a:ext cx="16766856" cy="727042"/>
            <a:chOff x="0" y="0"/>
            <a:chExt cx="22355808" cy="969390"/>
          </a:xfrm>
        </p:grpSpPr>
        <p:grpSp>
          <p:nvGrpSpPr>
            <p:cNvPr id="14" name="Group 14"/>
            <p:cNvGrpSpPr>
              <a:grpSpLocks noChangeAspect="1"/>
            </p:cNvGrpSpPr>
            <p:nvPr/>
          </p:nvGrpSpPr>
          <p:grpSpPr>
            <a:xfrm>
              <a:off x="0" y="0"/>
              <a:ext cx="5029198" cy="969390"/>
              <a:chOff x="0" y="0"/>
              <a:chExt cx="5029198" cy="969390"/>
            </a:xfrm>
          </p:grpSpPr>
          <p:sp>
            <p:nvSpPr>
              <p:cNvPr id="15" name="Freeform 15"/>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5"/>
                <a:stretch>
                  <a:fillRect t="-144" b="-144"/>
                </a:stretch>
              </a:blipFill>
            </p:spPr>
          </p:sp>
        </p:grpSp>
        <p:sp>
          <p:nvSpPr>
            <p:cNvPr id="16" name="TextBox 16"/>
            <p:cNvSpPr txBox="1"/>
            <p:nvPr/>
          </p:nvSpPr>
          <p:spPr>
            <a:xfrm>
              <a:off x="5423152" y="299605"/>
              <a:ext cx="3214370" cy="565150"/>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IT22354792	</a:t>
              </a:r>
              <a:r>
                <a:rPr lang="en-US" sz="2700" spc="-15">
                  <a:solidFill>
                    <a:srgbClr val="000000"/>
                  </a:solidFill>
                  <a:latin typeface="Cambria"/>
                  <a:ea typeface="Cambria"/>
                  <a:cs typeface="Cambria"/>
                  <a:sym typeface="Cambria"/>
                </a:rPr>
                <a:t>|</a:t>
              </a:r>
            </a:p>
          </p:txBody>
        </p:sp>
        <p:sp>
          <p:nvSpPr>
            <p:cNvPr id="17" name="TextBox 17"/>
            <p:cNvSpPr txBox="1"/>
            <p:nvPr/>
          </p:nvSpPr>
          <p:spPr>
            <a:xfrm>
              <a:off x="8890700" y="299605"/>
              <a:ext cx="4504690" cy="565150"/>
            </a:xfrm>
            <a:prstGeom prst="rect">
              <a:avLst/>
            </a:prstGeom>
          </p:spPr>
          <p:txBody>
            <a:bodyPr lIns="0" tIns="0" rIns="0" bIns="0" rtlCol="0" anchor="t">
              <a:spAutoFit/>
            </a:bodyPr>
            <a:lstStyle/>
            <a:p>
              <a:pPr algn="l">
                <a:lnSpc>
                  <a:spcPts val="3240"/>
                </a:lnSpc>
              </a:pPr>
              <a:r>
                <a:rPr lang="en-US" sz="2700">
                  <a:solidFill>
                    <a:srgbClr val="000000"/>
                  </a:solidFill>
                  <a:latin typeface="Cambria"/>
                  <a:ea typeface="Cambria"/>
                  <a:cs typeface="Cambria"/>
                  <a:sym typeface="Cambria"/>
                </a:rPr>
                <a:t>Ravisanka U V P</a:t>
              </a:r>
            </a:p>
          </p:txBody>
        </p:sp>
        <p:sp>
          <p:nvSpPr>
            <p:cNvPr id="18" name="TextBox 18"/>
            <p:cNvSpPr txBox="1"/>
            <p:nvPr/>
          </p:nvSpPr>
          <p:spPr>
            <a:xfrm>
              <a:off x="13650976" y="299605"/>
              <a:ext cx="3002280" cy="565150"/>
            </a:xfrm>
            <a:prstGeom prst="rect">
              <a:avLst/>
            </a:prstGeom>
          </p:spPr>
          <p:txBody>
            <a:bodyPr lIns="0" tIns="0" rIns="0" bIns="0" rtlCol="0" anchor="t">
              <a:spAutoFit/>
            </a:bodyPr>
            <a:lstStyle/>
            <a:p>
              <a:pPr algn="l">
                <a:lnSpc>
                  <a:spcPts val="3240"/>
                </a:lnSpc>
              </a:pPr>
              <a:r>
                <a:rPr lang="en-US" sz="2700" spc="-15">
                  <a:solidFill>
                    <a:srgbClr val="000000"/>
                  </a:solidFill>
                  <a:latin typeface="Cambria"/>
                  <a:ea typeface="Cambria"/>
                  <a:cs typeface="Cambria"/>
                  <a:sym typeface="Cambria"/>
                </a:rPr>
                <a:t>25-26J-172</a:t>
              </a:r>
            </a:p>
          </p:txBody>
        </p:sp>
        <p:sp>
          <p:nvSpPr>
            <p:cNvPr id="19" name="TextBox 19"/>
            <p:cNvSpPr txBox="1"/>
            <p:nvPr/>
          </p:nvSpPr>
          <p:spPr>
            <a:xfrm>
              <a:off x="20734018" y="399250"/>
              <a:ext cx="1621790" cy="365125"/>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9/11/2025</a:t>
              </a:r>
            </a:p>
          </p:txBody>
        </p:sp>
      </p:grpSp>
      <p:sp>
        <p:nvSpPr>
          <p:cNvPr id="20" name="TextBox 20"/>
          <p:cNvSpPr txBox="1"/>
          <p:nvPr/>
        </p:nvSpPr>
        <p:spPr>
          <a:xfrm>
            <a:off x="893751" y="8444874"/>
            <a:ext cx="6347225" cy="476250"/>
          </a:xfrm>
          <a:prstGeom prst="rect">
            <a:avLst/>
          </a:prstGeom>
        </p:spPr>
        <p:txBody>
          <a:bodyPr lIns="0" tIns="0" rIns="0" bIns="0" rtlCol="0" anchor="t">
            <a:spAutoFit/>
          </a:bodyPr>
          <a:lstStyle/>
          <a:p>
            <a:pPr algn="l">
              <a:lnSpc>
                <a:spcPts val="3600"/>
              </a:lnSpc>
            </a:pPr>
            <a:r>
              <a:rPr lang="en-US" sz="3000" spc="-15">
                <a:solidFill>
                  <a:srgbClr val="000000"/>
                </a:solidFill>
                <a:latin typeface="Cambria"/>
                <a:ea typeface="Cambria"/>
                <a:cs typeface="Cambria"/>
                <a:sym typeface="Cambria"/>
              </a:rPr>
              <a:t>Specialization: Information Technology</a:t>
            </a:r>
          </a:p>
        </p:txBody>
      </p:sp>
      <p:sp>
        <p:nvSpPr>
          <p:cNvPr id="21" name="TextBox 21"/>
          <p:cNvSpPr txBox="1"/>
          <p:nvPr/>
        </p:nvSpPr>
        <p:spPr>
          <a:xfrm>
            <a:off x="17273205" y="9820578"/>
            <a:ext cx="197168"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15365"/>
            <a:ext cx="18288000" cy="272415"/>
            <a:chOff x="0" y="0"/>
            <a:chExt cx="24384000" cy="363220"/>
          </a:xfrm>
        </p:grpSpPr>
        <p:sp>
          <p:nvSpPr>
            <p:cNvPr id="3" name="Freeform 3"/>
            <p:cNvSpPr/>
            <p:nvPr/>
          </p:nvSpPr>
          <p:spPr>
            <a:xfrm>
              <a:off x="0" y="0"/>
              <a:ext cx="24384000" cy="362204"/>
            </a:xfrm>
            <a:custGeom>
              <a:avLst/>
              <a:gdLst/>
              <a:ahLst/>
              <a:cxnLst/>
              <a:rect l="l" t="t" r="r" b="b"/>
              <a:pathLst>
                <a:path w="24384000" h="362204">
                  <a:moveTo>
                    <a:pt x="9606534" y="0"/>
                  </a:moveTo>
                  <a:lnTo>
                    <a:pt x="0" y="362204"/>
                  </a:lnTo>
                  <a:lnTo>
                    <a:pt x="24384000" y="362204"/>
                  </a:lnTo>
                  <a:lnTo>
                    <a:pt x="9606534" y="0"/>
                  </a:lnTo>
                  <a:close/>
                </a:path>
              </a:pathLst>
            </a:custGeom>
            <a:solidFill>
              <a:srgbClr val="FFFFFF">
                <a:alpha val="3922"/>
              </a:srgbClr>
            </a:solidFill>
          </p:spPr>
        </p:sp>
      </p:grpSp>
      <p:grpSp>
        <p:nvGrpSpPr>
          <p:cNvPr id="4" name="Group 4"/>
          <p:cNvGrpSpPr/>
          <p:nvPr/>
        </p:nvGrpSpPr>
        <p:grpSpPr>
          <a:xfrm>
            <a:off x="0" y="9559953"/>
            <a:ext cx="16766856" cy="727042"/>
            <a:chOff x="0" y="0"/>
            <a:chExt cx="22355808" cy="969390"/>
          </a:xfrm>
        </p:grpSpPr>
        <p:grpSp>
          <p:nvGrpSpPr>
            <p:cNvPr id="5" name="Group 5"/>
            <p:cNvGrpSpPr>
              <a:grpSpLocks noChangeAspect="1"/>
            </p:cNvGrpSpPr>
            <p:nvPr/>
          </p:nvGrpSpPr>
          <p:grpSpPr>
            <a:xfrm>
              <a:off x="0" y="0"/>
              <a:ext cx="5029198" cy="969390"/>
              <a:chOff x="0" y="0"/>
              <a:chExt cx="5029198" cy="969390"/>
            </a:xfrm>
          </p:grpSpPr>
          <p:sp>
            <p:nvSpPr>
              <p:cNvPr id="6" name="Freeform 6"/>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sp>
          <p:nvSpPr>
            <p:cNvPr id="7" name="TextBox 7"/>
            <p:cNvSpPr txBox="1"/>
            <p:nvPr/>
          </p:nvSpPr>
          <p:spPr>
            <a:xfrm>
              <a:off x="5423152" y="299605"/>
              <a:ext cx="3214370" cy="565150"/>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IT22354792	</a:t>
              </a:r>
              <a:r>
                <a:rPr lang="en-US" sz="2700" spc="-15">
                  <a:solidFill>
                    <a:srgbClr val="000000"/>
                  </a:solidFill>
                  <a:latin typeface="Cambria"/>
                  <a:ea typeface="Cambria"/>
                  <a:cs typeface="Cambria"/>
                  <a:sym typeface="Cambria"/>
                </a:rPr>
                <a:t>|</a:t>
              </a:r>
            </a:p>
          </p:txBody>
        </p:sp>
        <p:sp>
          <p:nvSpPr>
            <p:cNvPr id="8" name="TextBox 8"/>
            <p:cNvSpPr txBox="1"/>
            <p:nvPr/>
          </p:nvSpPr>
          <p:spPr>
            <a:xfrm>
              <a:off x="8890700" y="299605"/>
              <a:ext cx="4504690" cy="565150"/>
            </a:xfrm>
            <a:prstGeom prst="rect">
              <a:avLst/>
            </a:prstGeom>
          </p:spPr>
          <p:txBody>
            <a:bodyPr lIns="0" tIns="0" rIns="0" bIns="0" rtlCol="0" anchor="t">
              <a:spAutoFit/>
            </a:bodyPr>
            <a:lstStyle/>
            <a:p>
              <a:pPr algn="l">
                <a:lnSpc>
                  <a:spcPts val="3240"/>
                </a:lnSpc>
              </a:pPr>
              <a:r>
                <a:rPr lang="en-US" sz="2700">
                  <a:solidFill>
                    <a:srgbClr val="000000"/>
                  </a:solidFill>
                  <a:latin typeface="Cambria"/>
                  <a:ea typeface="Cambria"/>
                  <a:cs typeface="Cambria"/>
                  <a:sym typeface="Cambria"/>
                </a:rPr>
                <a:t>Ravisanka U V P</a:t>
              </a:r>
            </a:p>
          </p:txBody>
        </p:sp>
        <p:sp>
          <p:nvSpPr>
            <p:cNvPr id="9" name="TextBox 9"/>
            <p:cNvSpPr txBox="1"/>
            <p:nvPr/>
          </p:nvSpPr>
          <p:spPr>
            <a:xfrm>
              <a:off x="13650976" y="299605"/>
              <a:ext cx="3002280" cy="565150"/>
            </a:xfrm>
            <a:prstGeom prst="rect">
              <a:avLst/>
            </a:prstGeom>
          </p:spPr>
          <p:txBody>
            <a:bodyPr lIns="0" tIns="0" rIns="0" bIns="0" rtlCol="0" anchor="t">
              <a:spAutoFit/>
            </a:bodyPr>
            <a:lstStyle/>
            <a:p>
              <a:pPr algn="l">
                <a:lnSpc>
                  <a:spcPts val="3240"/>
                </a:lnSpc>
              </a:pPr>
              <a:r>
                <a:rPr lang="en-US" sz="2700" spc="-15">
                  <a:solidFill>
                    <a:srgbClr val="000000"/>
                  </a:solidFill>
                  <a:latin typeface="Cambria"/>
                  <a:ea typeface="Cambria"/>
                  <a:cs typeface="Cambria"/>
                  <a:sym typeface="Cambria"/>
                </a:rPr>
                <a:t>25-26J-172</a:t>
              </a:r>
            </a:p>
          </p:txBody>
        </p:sp>
        <p:sp>
          <p:nvSpPr>
            <p:cNvPr id="10" name="TextBox 10"/>
            <p:cNvSpPr txBox="1"/>
            <p:nvPr/>
          </p:nvSpPr>
          <p:spPr>
            <a:xfrm>
              <a:off x="20734018" y="399250"/>
              <a:ext cx="1621790" cy="365125"/>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9/11/2025</a:t>
              </a:r>
            </a:p>
          </p:txBody>
        </p:sp>
      </p:grpSp>
      <p:grpSp>
        <p:nvGrpSpPr>
          <p:cNvPr id="11" name="Group 11"/>
          <p:cNvGrpSpPr/>
          <p:nvPr/>
        </p:nvGrpSpPr>
        <p:grpSpPr>
          <a:xfrm>
            <a:off x="0" y="0"/>
            <a:ext cx="17896286" cy="2633447"/>
            <a:chOff x="0" y="0"/>
            <a:chExt cx="23861715" cy="3511262"/>
          </a:xfrm>
        </p:grpSpPr>
        <p:sp>
          <p:nvSpPr>
            <p:cNvPr id="12" name="Freeform 12"/>
            <p:cNvSpPr/>
            <p:nvPr/>
          </p:nvSpPr>
          <p:spPr>
            <a:xfrm flipV="1">
              <a:off x="0" y="0"/>
              <a:ext cx="3269863" cy="3511262"/>
            </a:xfrm>
            <a:custGeom>
              <a:avLst/>
              <a:gdLst/>
              <a:ahLst/>
              <a:cxnLst/>
              <a:rect l="l" t="t" r="r" b="b"/>
              <a:pathLst>
                <a:path w="3269863" h="3511262">
                  <a:moveTo>
                    <a:pt x="0" y="3511262"/>
                  </a:moveTo>
                  <a:lnTo>
                    <a:pt x="3269863" y="3511262"/>
                  </a:lnTo>
                  <a:lnTo>
                    <a:pt x="3269863" y="0"/>
                  </a:lnTo>
                  <a:lnTo>
                    <a:pt x="0" y="0"/>
                  </a:lnTo>
                  <a:lnTo>
                    <a:pt x="0" y="3511262"/>
                  </a:lnTo>
                  <a:close/>
                </a:path>
              </a:pathLst>
            </a:custGeom>
            <a:blipFill>
              <a:blip>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5034890" y="289223"/>
              <a:ext cx="18826793" cy="908050"/>
            </a:xfrm>
            <a:prstGeom prst="rect">
              <a:avLst/>
            </a:prstGeom>
          </p:spPr>
          <p:txBody>
            <a:bodyPr lIns="0" tIns="0" rIns="0" bIns="0" rtlCol="0" anchor="t">
              <a:spAutoFit/>
            </a:bodyPr>
            <a:lstStyle/>
            <a:p>
              <a:pPr algn="r">
                <a:lnSpc>
                  <a:spcPts val="2640"/>
                </a:lnSpc>
                <a:spcBef>
                  <a:spcPct val="0"/>
                </a:spcBef>
              </a:pPr>
              <a:r>
                <a:rPr lang="en-US" sz="2200" b="1">
                  <a:solidFill>
                    <a:srgbClr val="000000"/>
                  </a:solidFill>
                  <a:latin typeface="Cambria Bold"/>
                  <a:ea typeface="Cambria Bold"/>
                  <a:cs typeface="Cambria Bold"/>
                  <a:sym typeface="Cambria Bold"/>
                </a:rPr>
                <a:t>Design and Development of an Adaptive Penalty-Augmented Ensemble Machine Learning Engine for Real-Time Student Risk Scoring and Prediction</a:t>
              </a:r>
            </a:p>
          </p:txBody>
        </p:sp>
        <p:sp>
          <p:nvSpPr>
            <p:cNvPr id="14" name="AutoShape 14"/>
            <p:cNvSpPr/>
            <p:nvPr/>
          </p:nvSpPr>
          <p:spPr>
            <a:xfrm>
              <a:off x="3460817" y="1197273"/>
              <a:ext cx="20400866" cy="25400"/>
            </a:xfrm>
            <a:prstGeom prst="line">
              <a:avLst/>
            </a:prstGeom>
            <a:ln w="50800" cap="flat">
              <a:solidFill>
                <a:srgbClr val="6C7E6B"/>
              </a:solidFill>
              <a:prstDash val="solid"/>
              <a:headEnd type="none" w="sm" len="sm"/>
              <a:tailEnd type="none" w="sm" len="sm"/>
            </a:ln>
          </p:spPr>
        </p:sp>
      </p:grpSp>
      <p:sp>
        <p:nvSpPr>
          <p:cNvPr id="15" name="Freeform 15"/>
          <p:cNvSpPr/>
          <p:nvPr/>
        </p:nvSpPr>
        <p:spPr>
          <a:xfrm rot="1816955">
            <a:off x="7518057" y="1074800"/>
            <a:ext cx="1424809" cy="805665"/>
          </a:xfrm>
          <a:custGeom>
            <a:avLst/>
            <a:gdLst/>
            <a:ahLst/>
            <a:cxnLst/>
            <a:rect l="l" t="t" r="r" b="b"/>
            <a:pathLst>
              <a:path w="1424809" h="805665">
                <a:moveTo>
                  <a:pt x="0" y="0"/>
                </a:moveTo>
                <a:lnTo>
                  <a:pt x="1424809" y="0"/>
                </a:lnTo>
                <a:lnTo>
                  <a:pt x="1424809" y="805665"/>
                </a:lnTo>
                <a:lnTo>
                  <a:pt x="0" y="805665"/>
                </a:lnTo>
                <a:lnTo>
                  <a:pt x="0" y="0"/>
                </a:lnTo>
                <a:close/>
              </a:path>
            </a:pathLst>
          </a:custGeom>
          <a:blipFill>
            <a:blip>
              <a:extLst>
                <a:ext uri="{96DAC541-7B7A-43D3-8B79-37D633B846F1}">
                  <asvg:svgBlip xmlns:asvg="http://schemas.microsoft.com/office/drawing/2016/SVG/main" r:embed="rId4"/>
                </a:ext>
              </a:extLst>
            </a:blip>
            <a:stretch>
              <a:fillRect/>
            </a:stretch>
          </a:blipFill>
        </p:spPr>
      </p:sp>
      <p:grpSp>
        <p:nvGrpSpPr>
          <p:cNvPr id="16" name="Group 16"/>
          <p:cNvGrpSpPr/>
          <p:nvPr/>
        </p:nvGrpSpPr>
        <p:grpSpPr>
          <a:xfrm>
            <a:off x="2080080" y="1525257"/>
            <a:ext cx="10683152" cy="3618243"/>
            <a:chOff x="0" y="0"/>
            <a:chExt cx="14244202" cy="4824324"/>
          </a:xfrm>
        </p:grpSpPr>
        <p:sp>
          <p:nvSpPr>
            <p:cNvPr id="17" name="TextBox 17"/>
            <p:cNvSpPr txBox="1"/>
            <p:nvPr/>
          </p:nvSpPr>
          <p:spPr>
            <a:xfrm>
              <a:off x="800351" y="777993"/>
              <a:ext cx="13443851" cy="4046331"/>
            </a:xfrm>
            <a:prstGeom prst="rect">
              <a:avLst/>
            </a:prstGeom>
          </p:spPr>
          <p:txBody>
            <a:bodyPr lIns="0" tIns="0" rIns="0" bIns="0" rtlCol="0" anchor="t">
              <a:spAutoFit/>
            </a:bodyPr>
            <a:lstStyle/>
            <a:p>
              <a:pPr marL="506892" lvl="1" indent="-253446" algn="just">
                <a:lnSpc>
                  <a:spcPts val="3521"/>
                </a:lnSpc>
                <a:buFont typeface="Arial"/>
                <a:buChar char="•"/>
              </a:pPr>
              <a:r>
                <a:rPr lang="en-US" sz="2347">
                  <a:solidFill>
                    <a:srgbClr val="000000"/>
                  </a:solidFill>
                  <a:latin typeface="Cambria"/>
                  <a:ea typeface="Cambria"/>
                  <a:cs typeface="Cambria"/>
                  <a:sym typeface="Cambria"/>
                </a:rPr>
                <a:t>Lack of real-time, accurate student risk scoring using adaptive ensemble learning.</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Existing systems limited by single-model methods and low interpretability.</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Existing predictive models often fail to capture early signs of student disengagement.</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Traditional models often rely on batch processing, limiting their ability to provide timely predictions.</a:t>
              </a:r>
            </a:p>
          </p:txBody>
        </p:sp>
        <p:sp>
          <p:nvSpPr>
            <p:cNvPr id="18" name="AutoShape 18"/>
            <p:cNvSpPr/>
            <p:nvPr/>
          </p:nvSpPr>
          <p:spPr>
            <a:xfrm flipH="1">
              <a:off x="863851" y="565573"/>
              <a:ext cx="0" cy="4258751"/>
            </a:xfrm>
            <a:prstGeom prst="line">
              <a:avLst/>
            </a:prstGeom>
            <a:ln w="127000" cap="flat">
              <a:solidFill>
                <a:srgbClr val="6C7E6B"/>
              </a:solidFill>
              <a:prstDash val="solid"/>
              <a:headEnd type="none" w="sm" len="sm"/>
              <a:tailEnd type="none" w="sm" len="sm"/>
            </a:ln>
          </p:spPr>
        </p:sp>
        <p:sp>
          <p:nvSpPr>
            <p:cNvPr id="19" name="TextBox 19"/>
            <p:cNvSpPr txBox="1"/>
            <p:nvPr/>
          </p:nvSpPr>
          <p:spPr>
            <a:xfrm>
              <a:off x="0" y="-57150"/>
              <a:ext cx="8015486" cy="622723"/>
            </a:xfrm>
            <a:prstGeom prst="rect">
              <a:avLst/>
            </a:prstGeom>
          </p:spPr>
          <p:txBody>
            <a:bodyPr lIns="0" tIns="0" rIns="0" bIns="0" rtlCol="0" anchor="t">
              <a:spAutoFit/>
            </a:bodyPr>
            <a:lstStyle/>
            <a:p>
              <a:pPr algn="ctr">
                <a:lnSpc>
                  <a:spcPts val="3920"/>
                </a:lnSpc>
              </a:pPr>
              <a:r>
                <a:rPr lang="en-US" sz="2800" b="1">
                  <a:solidFill>
                    <a:srgbClr val="000000"/>
                  </a:solidFill>
                  <a:latin typeface="Canva Sans Bold"/>
                  <a:ea typeface="Canva Sans Bold"/>
                  <a:cs typeface="Canva Sans Bold"/>
                  <a:sym typeface="Canva Sans Bold"/>
                </a:rPr>
                <a:t>Proven Gap &amp; Problem Definition </a:t>
              </a:r>
            </a:p>
          </p:txBody>
        </p:sp>
      </p:grpSp>
      <p:sp>
        <p:nvSpPr>
          <p:cNvPr id="20" name="Freeform 20"/>
          <p:cNvSpPr/>
          <p:nvPr/>
        </p:nvSpPr>
        <p:spPr>
          <a:xfrm>
            <a:off x="6429154" y="6184794"/>
            <a:ext cx="1187095" cy="2333864"/>
          </a:xfrm>
          <a:custGeom>
            <a:avLst/>
            <a:gdLst/>
            <a:ahLst/>
            <a:cxnLst/>
            <a:rect l="l" t="t" r="r" b="b"/>
            <a:pathLst>
              <a:path w="1187095" h="2333864">
                <a:moveTo>
                  <a:pt x="0" y="0"/>
                </a:moveTo>
                <a:lnTo>
                  <a:pt x="1187095" y="0"/>
                </a:lnTo>
                <a:lnTo>
                  <a:pt x="1187095" y="2333865"/>
                </a:lnTo>
                <a:lnTo>
                  <a:pt x="0" y="2333865"/>
                </a:lnTo>
                <a:lnTo>
                  <a:pt x="0" y="0"/>
                </a:lnTo>
                <a:close/>
              </a:path>
            </a:pathLst>
          </a:custGeom>
          <a:blipFill>
            <a:blip>
              <a:extLst>
                <a:ext uri="{96DAC541-7B7A-43D3-8B79-37D633B846F1}">
                  <asvg:svgBlip xmlns:asvg="http://schemas.microsoft.com/office/drawing/2016/SVG/main" r:embed="rId5"/>
                </a:ext>
              </a:extLst>
            </a:blip>
            <a:stretch>
              <a:fillRect r="-87309"/>
            </a:stretch>
          </a:blipFill>
        </p:spPr>
      </p:sp>
      <p:grpSp>
        <p:nvGrpSpPr>
          <p:cNvPr id="21" name="Group 21"/>
          <p:cNvGrpSpPr/>
          <p:nvPr/>
        </p:nvGrpSpPr>
        <p:grpSpPr>
          <a:xfrm>
            <a:off x="6994126" y="5323530"/>
            <a:ext cx="10683152" cy="4056393"/>
            <a:chOff x="0" y="0"/>
            <a:chExt cx="14244202" cy="5408524"/>
          </a:xfrm>
        </p:grpSpPr>
        <p:sp>
          <p:nvSpPr>
            <p:cNvPr id="22" name="TextBox 22"/>
            <p:cNvSpPr txBox="1"/>
            <p:nvPr/>
          </p:nvSpPr>
          <p:spPr>
            <a:xfrm>
              <a:off x="800351" y="777993"/>
              <a:ext cx="13443851" cy="4046331"/>
            </a:xfrm>
            <a:prstGeom prst="rect">
              <a:avLst/>
            </a:prstGeom>
          </p:spPr>
          <p:txBody>
            <a:bodyPr lIns="0" tIns="0" rIns="0" bIns="0" rtlCol="0" anchor="t">
              <a:spAutoFit/>
            </a:bodyPr>
            <a:lstStyle/>
            <a:p>
              <a:pPr marL="506892" lvl="1" indent="-253446" algn="just">
                <a:lnSpc>
                  <a:spcPts val="3521"/>
                </a:lnSpc>
                <a:buFont typeface="Arial"/>
                <a:buChar char="•"/>
              </a:pPr>
              <a:r>
                <a:rPr lang="en-US" sz="2347">
                  <a:solidFill>
                    <a:srgbClr val="000000"/>
                  </a:solidFill>
                  <a:latin typeface="Cambria"/>
                  <a:ea typeface="Cambria"/>
                  <a:cs typeface="Cambria"/>
                  <a:sym typeface="Cambria"/>
                </a:rPr>
                <a:t>Adaptive penalty-augmented ensemble engine integrating multi-modal data.</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Combining academic, behavioral, and psychological data streams to enrich feature spaces.</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Data Imbalance and Quality Management with noice filtering to improve quality on real-world datasets.</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Real-Time Risk Scoring with Streaming Architecture</a:t>
              </a:r>
            </a:p>
          </p:txBody>
        </p:sp>
        <p:sp>
          <p:nvSpPr>
            <p:cNvPr id="23" name="AutoShape 23"/>
            <p:cNvSpPr/>
            <p:nvPr/>
          </p:nvSpPr>
          <p:spPr>
            <a:xfrm flipH="1">
              <a:off x="863851" y="565573"/>
              <a:ext cx="0" cy="4258751"/>
            </a:xfrm>
            <a:prstGeom prst="line">
              <a:avLst/>
            </a:prstGeom>
            <a:ln w="127000" cap="flat">
              <a:solidFill>
                <a:srgbClr val="6C7E6B"/>
              </a:solidFill>
              <a:prstDash val="solid"/>
              <a:headEnd type="none" w="sm" len="sm"/>
              <a:tailEnd type="none" w="sm" len="sm"/>
            </a:ln>
          </p:spPr>
        </p:sp>
        <p:sp>
          <p:nvSpPr>
            <p:cNvPr id="24" name="TextBox 24"/>
            <p:cNvSpPr txBox="1"/>
            <p:nvPr/>
          </p:nvSpPr>
          <p:spPr>
            <a:xfrm>
              <a:off x="0" y="-57150"/>
              <a:ext cx="8015486" cy="622723"/>
            </a:xfrm>
            <a:prstGeom prst="rect">
              <a:avLst/>
            </a:prstGeom>
          </p:spPr>
          <p:txBody>
            <a:bodyPr lIns="0" tIns="0" rIns="0" bIns="0" rtlCol="0" anchor="t">
              <a:spAutoFit/>
            </a:bodyPr>
            <a:lstStyle/>
            <a:p>
              <a:pPr algn="l">
                <a:lnSpc>
                  <a:spcPts val="3920"/>
                </a:lnSpc>
              </a:pPr>
              <a:r>
                <a:rPr lang="en-US" sz="2800" b="1">
                  <a:solidFill>
                    <a:srgbClr val="000000"/>
                  </a:solidFill>
                  <a:latin typeface="Canva Sans Bold"/>
                  <a:ea typeface="Canva Sans Bold"/>
                  <a:cs typeface="Canva Sans Bold"/>
                  <a:sym typeface="Canva Sans Bold"/>
                </a:rPr>
                <a:t>Proposed Solution</a:t>
              </a:r>
            </a:p>
          </p:txBody>
        </p:sp>
      </p:grpSp>
      <p:sp>
        <p:nvSpPr>
          <p:cNvPr id="25" name="TextBox 25"/>
          <p:cNvSpPr txBox="1"/>
          <p:nvPr/>
        </p:nvSpPr>
        <p:spPr>
          <a:xfrm>
            <a:off x="17273205" y="9820578"/>
            <a:ext cx="197168"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15365"/>
            <a:ext cx="18288000" cy="272415"/>
            <a:chOff x="0" y="0"/>
            <a:chExt cx="24384000" cy="363220"/>
          </a:xfrm>
        </p:grpSpPr>
        <p:sp>
          <p:nvSpPr>
            <p:cNvPr id="3" name="Freeform 3"/>
            <p:cNvSpPr/>
            <p:nvPr/>
          </p:nvSpPr>
          <p:spPr>
            <a:xfrm>
              <a:off x="0" y="0"/>
              <a:ext cx="24384000" cy="362204"/>
            </a:xfrm>
            <a:custGeom>
              <a:avLst/>
              <a:gdLst/>
              <a:ahLst/>
              <a:cxnLst/>
              <a:rect l="l" t="t" r="r" b="b"/>
              <a:pathLst>
                <a:path w="24384000" h="362204">
                  <a:moveTo>
                    <a:pt x="9606534" y="0"/>
                  </a:moveTo>
                  <a:lnTo>
                    <a:pt x="0" y="362204"/>
                  </a:lnTo>
                  <a:lnTo>
                    <a:pt x="24384000" y="362204"/>
                  </a:lnTo>
                  <a:lnTo>
                    <a:pt x="9606534" y="0"/>
                  </a:lnTo>
                  <a:close/>
                </a:path>
              </a:pathLst>
            </a:custGeom>
            <a:solidFill>
              <a:srgbClr val="FFFFFF">
                <a:alpha val="3922"/>
              </a:srgbClr>
            </a:solidFill>
          </p:spPr>
        </p:sp>
      </p:grpSp>
      <p:grpSp>
        <p:nvGrpSpPr>
          <p:cNvPr id="4" name="Group 4"/>
          <p:cNvGrpSpPr/>
          <p:nvPr/>
        </p:nvGrpSpPr>
        <p:grpSpPr>
          <a:xfrm>
            <a:off x="0" y="9559953"/>
            <a:ext cx="16766856" cy="727042"/>
            <a:chOff x="0" y="0"/>
            <a:chExt cx="22355808" cy="969390"/>
          </a:xfrm>
        </p:grpSpPr>
        <p:grpSp>
          <p:nvGrpSpPr>
            <p:cNvPr id="5" name="Group 5"/>
            <p:cNvGrpSpPr>
              <a:grpSpLocks noChangeAspect="1"/>
            </p:cNvGrpSpPr>
            <p:nvPr/>
          </p:nvGrpSpPr>
          <p:grpSpPr>
            <a:xfrm>
              <a:off x="0" y="0"/>
              <a:ext cx="5029198" cy="969390"/>
              <a:chOff x="0" y="0"/>
              <a:chExt cx="5029198" cy="969390"/>
            </a:xfrm>
          </p:grpSpPr>
          <p:sp>
            <p:nvSpPr>
              <p:cNvPr id="6" name="Freeform 6"/>
              <p:cNvSpPr/>
              <p:nvPr/>
            </p:nvSpPr>
            <p:spPr>
              <a:xfrm>
                <a:off x="0" y="0"/>
                <a:ext cx="5029200" cy="969391"/>
              </a:xfrm>
              <a:custGeom>
                <a:avLst/>
                <a:gdLst/>
                <a:ahLst/>
                <a:cxnLst/>
                <a:rect l="l" t="t" r="r" b="b"/>
                <a:pathLst>
                  <a:path w="5029200" h="969391">
                    <a:moveTo>
                      <a:pt x="0" y="0"/>
                    </a:moveTo>
                    <a:lnTo>
                      <a:pt x="5029200" y="0"/>
                    </a:lnTo>
                    <a:lnTo>
                      <a:pt x="5029200" y="969391"/>
                    </a:lnTo>
                    <a:lnTo>
                      <a:pt x="0" y="969391"/>
                    </a:lnTo>
                    <a:lnTo>
                      <a:pt x="0" y="0"/>
                    </a:lnTo>
                    <a:close/>
                  </a:path>
                </a:pathLst>
              </a:custGeom>
              <a:blipFill>
                <a:blip r:embed="rId2"/>
                <a:stretch>
                  <a:fillRect t="-144" b="-144"/>
                </a:stretch>
              </a:blipFill>
            </p:spPr>
          </p:sp>
        </p:grpSp>
        <p:sp>
          <p:nvSpPr>
            <p:cNvPr id="7" name="TextBox 7"/>
            <p:cNvSpPr txBox="1"/>
            <p:nvPr/>
          </p:nvSpPr>
          <p:spPr>
            <a:xfrm>
              <a:off x="5423152" y="299605"/>
              <a:ext cx="3214370" cy="565150"/>
            </a:xfrm>
            <a:prstGeom prst="rect">
              <a:avLst/>
            </a:prstGeom>
          </p:spPr>
          <p:txBody>
            <a:bodyPr lIns="0" tIns="0" rIns="0" bIns="0" rtlCol="0" anchor="t">
              <a:spAutoFit/>
            </a:bodyPr>
            <a:lstStyle/>
            <a:p>
              <a:pPr algn="l">
                <a:lnSpc>
                  <a:spcPts val="3240"/>
                </a:lnSpc>
              </a:pPr>
              <a:r>
                <a:rPr lang="en-US" sz="2700" b="1" spc="-15">
                  <a:solidFill>
                    <a:srgbClr val="000000"/>
                  </a:solidFill>
                  <a:latin typeface="Cambria Bold"/>
                  <a:ea typeface="Cambria Bold"/>
                  <a:cs typeface="Cambria Bold"/>
                  <a:sym typeface="Cambria Bold"/>
                </a:rPr>
                <a:t>IT22354792	</a:t>
              </a:r>
              <a:r>
                <a:rPr lang="en-US" sz="2700" spc="-15">
                  <a:solidFill>
                    <a:srgbClr val="000000"/>
                  </a:solidFill>
                  <a:latin typeface="Cambria"/>
                  <a:ea typeface="Cambria"/>
                  <a:cs typeface="Cambria"/>
                  <a:sym typeface="Cambria"/>
                </a:rPr>
                <a:t>|</a:t>
              </a:r>
            </a:p>
          </p:txBody>
        </p:sp>
        <p:sp>
          <p:nvSpPr>
            <p:cNvPr id="8" name="TextBox 8"/>
            <p:cNvSpPr txBox="1"/>
            <p:nvPr/>
          </p:nvSpPr>
          <p:spPr>
            <a:xfrm>
              <a:off x="8890700" y="299605"/>
              <a:ext cx="4504690" cy="565150"/>
            </a:xfrm>
            <a:prstGeom prst="rect">
              <a:avLst/>
            </a:prstGeom>
          </p:spPr>
          <p:txBody>
            <a:bodyPr lIns="0" tIns="0" rIns="0" bIns="0" rtlCol="0" anchor="t">
              <a:spAutoFit/>
            </a:bodyPr>
            <a:lstStyle/>
            <a:p>
              <a:pPr algn="l">
                <a:lnSpc>
                  <a:spcPts val="3240"/>
                </a:lnSpc>
              </a:pPr>
              <a:r>
                <a:rPr lang="en-US" sz="2700">
                  <a:solidFill>
                    <a:srgbClr val="000000"/>
                  </a:solidFill>
                  <a:latin typeface="Cambria"/>
                  <a:ea typeface="Cambria"/>
                  <a:cs typeface="Cambria"/>
                  <a:sym typeface="Cambria"/>
                </a:rPr>
                <a:t>Ravisanka U V P</a:t>
              </a:r>
            </a:p>
          </p:txBody>
        </p:sp>
        <p:sp>
          <p:nvSpPr>
            <p:cNvPr id="9" name="TextBox 9"/>
            <p:cNvSpPr txBox="1"/>
            <p:nvPr/>
          </p:nvSpPr>
          <p:spPr>
            <a:xfrm>
              <a:off x="13650976" y="299605"/>
              <a:ext cx="3002280" cy="565150"/>
            </a:xfrm>
            <a:prstGeom prst="rect">
              <a:avLst/>
            </a:prstGeom>
          </p:spPr>
          <p:txBody>
            <a:bodyPr lIns="0" tIns="0" rIns="0" bIns="0" rtlCol="0" anchor="t">
              <a:spAutoFit/>
            </a:bodyPr>
            <a:lstStyle/>
            <a:p>
              <a:pPr algn="l">
                <a:lnSpc>
                  <a:spcPts val="3240"/>
                </a:lnSpc>
              </a:pPr>
              <a:r>
                <a:rPr lang="en-US" sz="2700" spc="-15">
                  <a:solidFill>
                    <a:srgbClr val="000000"/>
                  </a:solidFill>
                  <a:latin typeface="Cambria"/>
                  <a:ea typeface="Cambria"/>
                  <a:cs typeface="Cambria"/>
                  <a:sym typeface="Cambria"/>
                </a:rPr>
                <a:t>25-26J-172</a:t>
              </a:r>
            </a:p>
          </p:txBody>
        </p:sp>
        <p:sp>
          <p:nvSpPr>
            <p:cNvPr id="10" name="TextBox 10"/>
            <p:cNvSpPr txBox="1"/>
            <p:nvPr/>
          </p:nvSpPr>
          <p:spPr>
            <a:xfrm>
              <a:off x="20734018" y="399250"/>
              <a:ext cx="1621790" cy="365125"/>
            </a:xfrm>
            <a:prstGeom prst="rect">
              <a:avLst/>
            </a:prstGeom>
          </p:spPr>
          <p:txBody>
            <a:bodyPr lIns="0" tIns="0" rIns="0" bIns="0" rtlCol="0" anchor="t">
              <a:spAutoFit/>
            </a:bodyPr>
            <a:lstStyle/>
            <a:p>
              <a:pPr algn="l">
                <a:lnSpc>
                  <a:spcPts val="2160"/>
                </a:lnSpc>
              </a:pPr>
              <a:r>
                <a:rPr lang="en-US" sz="1800" b="1" spc="-15">
                  <a:solidFill>
                    <a:srgbClr val="000000"/>
                  </a:solidFill>
                  <a:latin typeface="Cambria Bold"/>
                  <a:ea typeface="Cambria Bold"/>
                  <a:cs typeface="Cambria Bold"/>
                  <a:sym typeface="Cambria Bold"/>
                </a:rPr>
                <a:t>9/11/2025</a:t>
              </a:r>
            </a:p>
          </p:txBody>
        </p:sp>
      </p:grpSp>
      <p:grpSp>
        <p:nvGrpSpPr>
          <p:cNvPr id="11" name="Group 11"/>
          <p:cNvGrpSpPr/>
          <p:nvPr/>
        </p:nvGrpSpPr>
        <p:grpSpPr>
          <a:xfrm>
            <a:off x="0" y="0"/>
            <a:ext cx="17896286" cy="2633447"/>
            <a:chOff x="0" y="0"/>
            <a:chExt cx="23861715" cy="3511262"/>
          </a:xfrm>
        </p:grpSpPr>
        <p:sp>
          <p:nvSpPr>
            <p:cNvPr id="12" name="Freeform 12"/>
            <p:cNvSpPr/>
            <p:nvPr/>
          </p:nvSpPr>
          <p:spPr>
            <a:xfrm flipV="1">
              <a:off x="0" y="0"/>
              <a:ext cx="3269863" cy="3511262"/>
            </a:xfrm>
            <a:custGeom>
              <a:avLst/>
              <a:gdLst/>
              <a:ahLst/>
              <a:cxnLst/>
              <a:rect l="l" t="t" r="r" b="b"/>
              <a:pathLst>
                <a:path w="3269863" h="3511262">
                  <a:moveTo>
                    <a:pt x="0" y="3511262"/>
                  </a:moveTo>
                  <a:lnTo>
                    <a:pt x="3269863" y="3511262"/>
                  </a:lnTo>
                  <a:lnTo>
                    <a:pt x="3269863" y="0"/>
                  </a:lnTo>
                  <a:lnTo>
                    <a:pt x="0" y="0"/>
                  </a:lnTo>
                  <a:lnTo>
                    <a:pt x="0" y="3511262"/>
                  </a:lnTo>
                  <a:close/>
                </a:path>
              </a:pathLst>
            </a:custGeom>
            <a:blipFill>
              <a:blip>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5034890" y="289223"/>
              <a:ext cx="18826793" cy="908050"/>
            </a:xfrm>
            <a:prstGeom prst="rect">
              <a:avLst/>
            </a:prstGeom>
          </p:spPr>
          <p:txBody>
            <a:bodyPr lIns="0" tIns="0" rIns="0" bIns="0" rtlCol="0" anchor="t">
              <a:spAutoFit/>
            </a:bodyPr>
            <a:lstStyle/>
            <a:p>
              <a:pPr algn="r">
                <a:lnSpc>
                  <a:spcPts val="2640"/>
                </a:lnSpc>
                <a:spcBef>
                  <a:spcPct val="0"/>
                </a:spcBef>
              </a:pPr>
              <a:r>
                <a:rPr lang="en-US" sz="2200" b="1">
                  <a:solidFill>
                    <a:srgbClr val="000000"/>
                  </a:solidFill>
                  <a:latin typeface="Cambria Bold"/>
                  <a:ea typeface="Cambria Bold"/>
                  <a:cs typeface="Cambria Bold"/>
                  <a:sym typeface="Cambria Bold"/>
                </a:rPr>
                <a:t>Design and Development of an Adaptive Penalty-Augmented Ensemble Machine Learning Engine for Real-Time Student Risk Scoring and Prediction</a:t>
              </a:r>
            </a:p>
          </p:txBody>
        </p:sp>
        <p:sp>
          <p:nvSpPr>
            <p:cNvPr id="14" name="AutoShape 14"/>
            <p:cNvSpPr/>
            <p:nvPr/>
          </p:nvSpPr>
          <p:spPr>
            <a:xfrm>
              <a:off x="3460817" y="1197273"/>
              <a:ext cx="20400866" cy="25400"/>
            </a:xfrm>
            <a:prstGeom prst="line">
              <a:avLst/>
            </a:prstGeom>
            <a:ln w="50800" cap="flat">
              <a:solidFill>
                <a:srgbClr val="6C7E6B"/>
              </a:solidFill>
              <a:prstDash val="solid"/>
              <a:headEnd type="none" w="sm" len="sm"/>
              <a:tailEnd type="none" w="sm" len="sm"/>
            </a:ln>
          </p:spPr>
        </p:sp>
      </p:grpSp>
      <p:grpSp>
        <p:nvGrpSpPr>
          <p:cNvPr id="15" name="Group 15"/>
          <p:cNvGrpSpPr/>
          <p:nvPr/>
        </p:nvGrpSpPr>
        <p:grpSpPr>
          <a:xfrm>
            <a:off x="2204961" y="1418953"/>
            <a:ext cx="15381801" cy="5370843"/>
            <a:chOff x="0" y="0"/>
            <a:chExt cx="20509068" cy="7161124"/>
          </a:xfrm>
        </p:grpSpPr>
        <p:sp>
          <p:nvSpPr>
            <p:cNvPr id="16" name="TextBox 16"/>
            <p:cNvSpPr txBox="1"/>
            <p:nvPr/>
          </p:nvSpPr>
          <p:spPr>
            <a:xfrm>
              <a:off x="1152361" y="777993"/>
              <a:ext cx="19356708" cy="5214731"/>
            </a:xfrm>
            <a:prstGeom prst="rect">
              <a:avLst/>
            </a:prstGeom>
          </p:spPr>
          <p:txBody>
            <a:bodyPr lIns="0" tIns="0" rIns="0" bIns="0" rtlCol="0" anchor="t">
              <a:spAutoFit/>
            </a:bodyPr>
            <a:lstStyle/>
            <a:p>
              <a:pPr marL="506892" lvl="1" indent="-253446" algn="just">
                <a:lnSpc>
                  <a:spcPts val="3521"/>
                </a:lnSpc>
                <a:buFont typeface="Arial"/>
                <a:buChar char="•"/>
              </a:pPr>
              <a:r>
                <a:rPr lang="en-US" sz="2347" b="1">
                  <a:solidFill>
                    <a:srgbClr val="000000"/>
                  </a:solidFill>
                  <a:latin typeface="Cambria Bold"/>
                  <a:ea typeface="Cambria Bold"/>
                  <a:cs typeface="Cambria Bold"/>
                  <a:sym typeface="Cambria Bold"/>
                </a:rPr>
                <a:t>Educational Data Mining</a:t>
              </a:r>
              <a:r>
                <a:rPr lang="en-US" sz="2347">
                  <a:solidFill>
                    <a:srgbClr val="000000"/>
                  </a:solidFill>
                  <a:latin typeface="Cambria"/>
                  <a:ea typeface="Cambria"/>
                  <a:cs typeface="Cambria"/>
                  <a:sym typeface="Cambria"/>
                </a:rPr>
                <a:t>: Techniques such as effective extraction, cleaning, and feature engineering from diverse educational datasets, including academic performance, attendance records, and behavioral logs.</a:t>
              </a:r>
            </a:p>
            <a:p>
              <a:pPr marL="506892" lvl="1" indent="-253446" algn="just">
                <a:lnSpc>
                  <a:spcPts val="3521"/>
                </a:lnSpc>
                <a:buFont typeface="Arial"/>
                <a:buChar char="•"/>
              </a:pPr>
              <a:r>
                <a:rPr lang="en-US" sz="2347" b="1">
                  <a:solidFill>
                    <a:srgbClr val="000000"/>
                  </a:solidFill>
                  <a:latin typeface="Cambria Bold"/>
                  <a:ea typeface="Cambria Bold"/>
                  <a:cs typeface="Cambria Bold"/>
                  <a:sym typeface="Cambria Bold"/>
                </a:rPr>
                <a:t>Advanced Machine Learning &amp; Ensemble Methods</a:t>
              </a:r>
              <a:r>
                <a:rPr lang="en-US" sz="2347">
                  <a:solidFill>
                    <a:srgbClr val="000000"/>
                  </a:solidFill>
                  <a:latin typeface="Cambria"/>
                  <a:ea typeface="Cambria"/>
                  <a:cs typeface="Cambria"/>
                  <a:sym typeface="Cambria"/>
                </a:rPr>
                <a:t>: The function centers on ensemble machine learning, combining multiple base models to improve predictive accuracy and robustness.</a:t>
              </a:r>
            </a:p>
            <a:p>
              <a:pPr marL="506892" lvl="1" indent="-253446" algn="just">
                <a:lnSpc>
                  <a:spcPts val="3521"/>
                </a:lnSpc>
                <a:buFont typeface="Arial"/>
                <a:buChar char="•"/>
              </a:pPr>
              <a:r>
                <a:rPr lang="en-US" sz="2347" b="1">
                  <a:solidFill>
                    <a:srgbClr val="000000"/>
                  </a:solidFill>
                  <a:latin typeface="Cambria Bold"/>
                  <a:ea typeface="Cambria Bold"/>
                  <a:cs typeface="Cambria Bold"/>
                  <a:sym typeface="Cambria Bold"/>
                </a:rPr>
                <a:t>Real-Time Data Processing &amp; Streaming</a:t>
              </a:r>
              <a:r>
                <a:rPr lang="en-US" sz="2347">
                  <a:solidFill>
                    <a:srgbClr val="000000"/>
                  </a:solidFill>
                  <a:latin typeface="Cambria"/>
                  <a:ea typeface="Cambria"/>
                  <a:cs typeface="Cambria"/>
                  <a:sym typeface="Cambria"/>
                </a:rPr>
                <a:t>: Supporting continuous, timely risk assessment requires expertise in streaming data frameworks</a:t>
              </a:r>
            </a:p>
            <a:p>
              <a:pPr marL="506892" lvl="1" indent="-253446" algn="just">
                <a:lnSpc>
                  <a:spcPts val="3521"/>
                </a:lnSpc>
                <a:buFont typeface="Arial"/>
                <a:buChar char="•"/>
              </a:pPr>
              <a:r>
                <a:rPr lang="en-US" sz="2347" b="1">
                  <a:solidFill>
                    <a:srgbClr val="000000"/>
                  </a:solidFill>
                  <a:latin typeface="Cambria Bold"/>
                  <a:ea typeface="Cambria Bold"/>
                  <a:cs typeface="Cambria Bold"/>
                  <a:sym typeface="Cambria Bold"/>
                </a:rPr>
                <a:t>Behavioral and Psychological Analytics</a:t>
              </a:r>
              <a:r>
                <a:rPr lang="en-US" sz="2347">
                  <a:solidFill>
                    <a:srgbClr val="000000"/>
                  </a:solidFill>
                  <a:latin typeface="Cambria"/>
                  <a:ea typeface="Cambria"/>
                  <a:cs typeface="Cambria"/>
                  <a:sym typeface="Cambria"/>
                </a:rPr>
                <a:t>: Incorporation of behavioral patterns and psychological indicators into the model necessitates domain knowledge in these areas to ensure meaningful data representation and integration alongside traditional academic data for holistic risk assessment.</a:t>
              </a:r>
            </a:p>
          </p:txBody>
        </p:sp>
        <p:sp>
          <p:nvSpPr>
            <p:cNvPr id="17" name="AutoShape 17"/>
            <p:cNvSpPr/>
            <p:nvPr/>
          </p:nvSpPr>
          <p:spPr>
            <a:xfrm>
              <a:off x="1243789" y="565573"/>
              <a:ext cx="0" cy="5427151"/>
            </a:xfrm>
            <a:prstGeom prst="line">
              <a:avLst/>
            </a:prstGeom>
            <a:ln w="127000" cap="flat">
              <a:solidFill>
                <a:srgbClr val="6C7E6B"/>
              </a:solidFill>
              <a:prstDash val="solid"/>
              <a:headEnd type="none" w="sm" len="sm"/>
              <a:tailEnd type="none" w="sm" len="sm"/>
            </a:ln>
          </p:spPr>
        </p:sp>
        <p:sp>
          <p:nvSpPr>
            <p:cNvPr id="18" name="TextBox 18"/>
            <p:cNvSpPr txBox="1"/>
            <p:nvPr/>
          </p:nvSpPr>
          <p:spPr>
            <a:xfrm>
              <a:off x="0" y="-57150"/>
              <a:ext cx="11540846" cy="622723"/>
            </a:xfrm>
            <a:prstGeom prst="rect">
              <a:avLst/>
            </a:prstGeom>
          </p:spPr>
          <p:txBody>
            <a:bodyPr lIns="0" tIns="0" rIns="0" bIns="0" rtlCol="0" anchor="t">
              <a:spAutoFit/>
            </a:bodyPr>
            <a:lstStyle/>
            <a:p>
              <a:pPr algn="l">
                <a:lnSpc>
                  <a:spcPts val="3920"/>
                </a:lnSpc>
              </a:pPr>
              <a:r>
                <a:rPr lang="en-US" sz="2800" b="1">
                  <a:solidFill>
                    <a:srgbClr val="000000"/>
                  </a:solidFill>
                  <a:latin typeface="Canva Sans Bold"/>
                  <a:ea typeface="Canva Sans Bold"/>
                  <a:cs typeface="Canva Sans Bold"/>
                  <a:sym typeface="Canva Sans Bold"/>
                </a:rPr>
                <a:t>Key Domains of Specialization</a:t>
              </a:r>
            </a:p>
          </p:txBody>
        </p:sp>
      </p:grpSp>
      <p:sp>
        <p:nvSpPr>
          <p:cNvPr id="19" name="Freeform 19"/>
          <p:cNvSpPr/>
          <p:nvPr/>
        </p:nvSpPr>
        <p:spPr>
          <a:xfrm>
            <a:off x="7389519" y="6138897"/>
            <a:ext cx="1691974" cy="1613720"/>
          </a:xfrm>
          <a:custGeom>
            <a:avLst/>
            <a:gdLst/>
            <a:ahLst/>
            <a:cxnLst/>
            <a:rect l="l" t="t" r="r" b="b"/>
            <a:pathLst>
              <a:path w="1691974" h="1613720">
                <a:moveTo>
                  <a:pt x="0" y="0"/>
                </a:moveTo>
                <a:lnTo>
                  <a:pt x="1691974" y="0"/>
                </a:lnTo>
                <a:lnTo>
                  <a:pt x="1691974" y="1613721"/>
                </a:lnTo>
                <a:lnTo>
                  <a:pt x="0" y="1613721"/>
                </a:lnTo>
                <a:lnTo>
                  <a:pt x="0" y="0"/>
                </a:lnTo>
                <a:close/>
              </a:path>
            </a:pathLst>
          </a:custGeom>
          <a:blipFill>
            <a:blip>
              <a:extLst>
                <a:ext uri="{96DAC541-7B7A-43D3-8B79-37D633B846F1}">
                  <asvg:svgBlip xmlns:asvg="http://schemas.microsoft.com/office/drawing/2016/SVG/main" r:embed="rId4"/>
                </a:ext>
              </a:extLst>
            </a:blip>
            <a:stretch>
              <a:fillRect/>
            </a:stretch>
          </a:blipFill>
        </p:spPr>
      </p:sp>
      <p:grpSp>
        <p:nvGrpSpPr>
          <p:cNvPr id="20" name="Group 20"/>
          <p:cNvGrpSpPr/>
          <p:nvPr/>
        </p:nvGrpSpPr>
        <p:grpSpPr>
          <a:xfrm>
            <a:off x="8024861" y="6711947"/>
            <a:ext cx="10683152" cy="4056393"/>
            <a:chOff x="0" y="0"/>
            <a:chExt cx="14244202" cy="5408524"/>
          </a:xfrm>
        </p:grpSpPr>
        <p:sp>
          <p:nvSpPr>
            <p:cNvPr id="21" name="TextBox 21"/>
            <p:cNvSpPr txBox="1"/>
            <p:nvPr/>
          </p:nvSpPr>
          <p:spPr>
            <a:xfrm>
              <a:off x="800351" y="777993"/>
              <a:ext cx="13443851" cy="2877931"/>
            </a:xfrm>
            <a:prstGeom prst="rect">
              <a:avLst/>
            </a:prstGeom>
          </p:spPr>
          <p:txBody>
            <a:bodyPr lIns="0" tIns="0" rIns="0" bIns="0" rtlCol="0" anchor="t">
              <a:spAutoFit/>
            </a:bodyPr>
            <a:lstStyle/>
            <a:p>
              <a:pPr marL="506892" lvl="1" indent="-253446" algn="just">
                <a:lnSpc>
                  <a:spcPts val="3521"/>
                </a:lnSpc>
                <a:buFont typeface="Arial"/>
                <a:buChar char="•"/>
              </a:pPr>
              <a:r>
                <a:rPr lang="en-US" sz="2347">
                  <a:solidFill>
                    <a:srgbClr val="000000"/>
                  </a:solidFill>
                  <a:latin typeface="Cambria"/>
                  <a:ea typeface="Cambria"/>
                  <a:cs typeface="Cambria"/>
                  <a:sym typeface="Cambria"/>
                </a:rPr>
                <a:t>Adaptive Penalty-Augmented Ensemble Learning</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Multi-Modal Data Integration Methods</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Streaming Platforms for Real-Time Processing</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Data Quality and Imbalance Handling Methods</a:t>
              </a:r>
            </a:p>
            <a:p>
              <a:pPr marL="506892" lvl="1" indent="-253446" algn="just">
                <a:lnSpc>
                  <a:spcPts val="3521"/>
                </a:lnSpc>
                <a:buFont typeface="Arial"/>
                <a:buChar char="•"/>
              </a:pPr>
              <a:r>
                <a:rPr lang="en-US" sz="2347">
                  <a:solidFill>
                    <a:srgbClr val="000000"/>
                  </a:solidFill>
                  <a:latin typeface="Cambria"/>
                  <a:ea typeface="Cambria"/>
                  <a:cs typeface="Cambria"/>
                  <a:sym typeface="Cambria"/>
                </a:rPr>
                <a:t>Data Anonymization and Privacy Preservation</a:t>
              </a:r>
            </a:p>
          </p:txBody>
        </p:sp>
        <p:sp>
          <p:nvSpPr>
            <p:cNvPr id="22" name="AutoShape 22"/>
            <p:cNvSpPr/>
            <p:nvPr/>
          </p:nvSpPr>
          <p:spPr>
            <a:xfrm flipH="1">
              <a:off x="863851" y="565573"/>
              <a:ext cx="0" cy="3090351"/>
            </a:xfrm>
            <a:prstGeom prst="line">
              <a:avLst/>
            </a:prstGeom>
            <a:ln w="127000" cap="flat">
              <a:solidFill>
                <a:srgbClr val="6C7E6B"/>
              </a:solidFill>
              <a:prstDash val="solid"/>
              <a:headEnd type="none" w="sm" len="sm"/>
              <a:tailEnd type="none" w="sm" len="sm"/>
            </a:ln>
          </p:spPr>
        </p:sp>
        <p:sp>
          <p:nvSpPr>
            <p:cNvPr id="23" name="TextBox 23"/>
            <p:cNvSpPr txBox="1"/>
            <p:nvPr/>
          </p:nvSpPr>
          <p:spPr>
            <a:xfrm>
              <a:off x="0" y="-57150"/>
              <a:ext cx="8015486" cy="622723"/>
            </a:xfrm>
            <a:prstGeom prst="rect">
              <a:avLst/>
            </a:prstGeom>
          </p:spPr>
          <p:txBody>
            <a:bodyPr lIns="0" tIns="0" rIns="0" bIns="0" rtlCol="0" anchor="t">
              <a:spAutoFit/>
            </a:bodyPr>
            <a:lstStyle/>
            <a:p>
              <a:pPr algn="l">
                <a:lnSpc>
                  <a:spcPts val="3920"/>
                </a:lnSpc>
              </a:pPr>
              <a:r>
                <a:rPr lang="en-US" sz="2800" b="1">
                  <a:solidFill>
                    <a:srgbClr val="000000"/>
                  </a:solidFill>
                  <a:latin typeface="Canva Sans Bold"/>
                  <a:ea typeface="Canva Sans Bold"/>
                  <a:cs typeface="Canva Sans Bold"/>
                  <a:sym typeface="Canva Sans Bold"/>
                </a:rPr>
                <a:t>Latest Technologies Utilized</a:t>
              </a:r>
            </a:p>
          </p:txBody>
        </p:sp>
      </p:grpSp>
      <p:sp>
        <p:nvSpPr>
          <p:cNvPr id="24" name="Freeform 24"/>
          <p:cNvSpPr/>
          <p:nvPr/>
        </p:nvSpPr>
        <p:spPr>
          <a:xfrm>
            <a:off x="1864568" y="4691360"/>
            <a:ext cx="1219292" cy="1199479"/>
          </a:xfrm>
          <a:custGeom>
            <a:avLst/>
            <a:gdLst/>
            <a:ahLst/>
            <a:cxnLst/>
            <a:rect l="l" t="t" r="r" b="b"/>
            <a:pathLst>
              <a:path w="1219292" h="1199479">
                <a:moveTo>
                  <a:pt x="0" y="0"/>
                </a:moveTo>
                <a:lnTo>
                  <a:pt x="1219292" y="0"/>
                </a:lnTo>
                <a:lnTo>
                  <a:pt x="1219292" y="1199478"/>
                </a:lnTo>
                <a:lnTo>
                  <a:pt x="0" y="1199478"/>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25" name="TextBox 25"/>
          <p:cNvSpPr txBox="1"/>
          <p:nvPr/>
        </p:nvSpPr>
        <p:spPr>
          <a:xfrm>
            <a:off x="17273205" y="9820578"/>
            <a:ext cx="197168" cy="333375"/>
          </a:xfrm>
          <a:prstGeom prst="rect">
            <a:avLst/>
          </a:prstGeom>
        </p:spPr>
        <p:txBody>
          <a:bodyPr lIns="0" tIns="0" rIns="0" bIns="0" rtlCol="0" anchor="t">
            <a:spAutoFit/>
          </a:bodyPr>
          <a:lstStyle/>
          <a:p>
            <a:pPr algn="l">
              <a:lnSpc>
                <a:spcPts val="2520"/>
              </a:lnSpc>
            </a:pPr>
            <a:r>
              <a:rPr lang="en-US" sz="2100" b="1" spc="-75">
                <a:solidFill>
                  <a:srgbClr val="000000"/>
                </a:solidFill>
                <a:latin typeface="Cambria Bold"/>
                <a:ea typeface="Cambria Bold"/>
                <a:cs typeface="Cambria Bold"/>
                <a:sym typeface="Cambria Bold"/>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315195e-671e-423b-bef2-4f1205612242">
      <Terms xmlns="http://schemas.microsoft.com/office/infopath/2007/PartnerControls"/>
    </lcf76f155ced4ddcb4097134ff3c332f>
    <TaxCatchAll xmlns="db72c12f-87a4-44ab-bbc5-4cc8306b15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C20DB7DB36DD49BC8150064CF95DD9" ma:contentTypeVersion="11" ma:contentTypeDescription="Create a new document." ma:contentTypeScope="" ma:versionID="09a63711f2dbd7894da13689bd478007">
  <xsd:schema xmlns:xsd="http://www.w3.org/2001/XMLSchema" xmlns:xs="http://www.w3.org/2001/XMLSchema" xmlns:p="http://schemas.microsoft.com/office/2006/metadata/properties" xmlns:ns2="b315195e-671e-423b-bef2-4f1205612242" xmlns:ns3="db72c12f-87a4-44ab-bbc5-4cc8306b158a" targetNamespace="http://schemas.microsoft.com/office/2006/metadata/properties" ma:root="true" ma:fieldsID="36ec432bc0e9198f487f79410c386895" ns2:_="" ns3:_="">
    <xsd:import namespace="b315195e-671e-423b-bef2-4f1205612242"/>
    <xsd:import namespace="db72c12f-87a4-44ab-bbc5-4cc8306b15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15195e-671e-423b-bef2-4f1205612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8a686f-bba2-44f2-819b-edf0b3003fb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72c12f-87a4-44ab-bbc5-4cc8306b15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90b710-f748-4220-b362-4102ae550bf9}" ma:internalName="TaxCatchAll" ma:showField="CatchAllData" ma:web="db72c12f-87a4-44ab-bbc5-4cc8306b1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765998-DBC4-4BA4-9978-248808F6A1FD}">
  <ds:schemaRefs>
    <ds:schemaRef ds:uri="http://schemas.microsoft.com/office/2006/metadata/properties"/>
    <ds:schemaRef ds:uri="http://schemas.microsoft.com/office/infopath/2007/PartnerControls"/>
    <ds:schemaRef ds:uri="b315195e-671e-423b-bef2-4f1205612242"/>
    <ds:schemaRef ds:uri="db72c12f-87a4-44ab-bbc5-4cc8306b158a"/>
  </ds:schemaRefs>
</ds:datastoreItem>
</file>

<file path=customXml/itemProps2.xml><?xml version="1.0" encoding="utf-8"?>
<ds:datastoreItem xmlns:ds="http://schemas.openxmlformats.org/officeDocument/2006/customXml" ds:itemID="{9881688F-8E64-4ECE-B0A3-FD2E7970BB5A}">
  <ds:schemaRefs>
    <ds:schemaRef ds:uri="http://schemas.microsoft.com/sharepoint/v3/contenttype/forms"/>
  </ds:schemaRefs>
</ds:datastoreItem>
</file>

<file path=customXml/itemProps3.xml><?xml version="1.0" encoding="utf-8"?>
<ds:datastoreItem xmlns:ds="http://schemas.openxmlformats.org/officeDocument/2006/customXml" ds:itemID="{8F31B0D7-86C9-4443-944C-443FDE485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15195e-671e-423b-bef2-4f1205612242"/>
    <ds:schemaRef ds:uri="db72c12f-87a4-44ab-bbc5-4cc8306b15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25-26J-172 Proposal Presentation</dc:title>
  <cp:revision>2</cp:revision>
  <dcterms:created xsi:type="dcterms:W3CDTF">2006-08-16T00:00:00Z</dcterms:created>
  <dcterms:modified xsi:type="dcterms:W3CDTF">2026-04-26T14:08:20Z</dcterms:modified>
  <dc:identifier>DAGyZnbQKlg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0x0101008DC20DB7DB36DD49BC8150064CF95DD9</vt:lpwstr>
  </property>
</Properties>
</file>